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9" r:id="rId1"/>
  </p:sldMasterIdLst>
  <p:notesMasterIdLst>
    <p:notesMasterId r:id="rId48"/>
  </p:notesMasterIdLst>
  <p:handoutMasterIdLst>
    <p:handoutMasterId r:id="rId49"/>
  </p:handoutMasterIdLst>
  <p:sldIdLst>
    <p:sldId id="330" r:id="rId2"/>
    <p:sldId id="384" r:id="rId3"/>
    <p:sldId id="385" r:id="rId4"/>
    <p:sldId id="386" r:id="rId5"/>
    <p:sldId id="387" r:id="rId6"/>
    <p:sldId id="388" r:id="rId7"/>
    <p:sldId id="389" r:id="rId8"/>
    <p:sldId id="390" r:id="rId9"/>
    <p:sldId id="431" r:id="rId10"/>
    <p:sldId id="391" r:id="rId11"/>
    <p:sldId id="392" r:id="rId12"/>
    <p:sldId id="393" r:id="rId13"/>
    <p:sldId id="394" r:id="rId14"/>
    <p:sldId id="395" r:id="rId15"/>
    <p:sldId id="396" r:id="rId16"/>
    <p:sldId id="397" r:id="rId17"/>
    <p:sldId id="398" r:id="rId18"/>
    <p:sldId id="399" r:id="rId19"/>
    <p:sldId id="400" r:id="rId20"/>
    <p:sldId id="401" r:id="rId21"/>
    <p:sldId id="402" r:id="rId22"/>
    <p:sldId id="403" r:id="rId23"/>
    <p:sldId id="404" r:id="rId24"/>
    <p:sldId id="405" r:id="rId25"/>
    <p:sldId id="424" r:id="rId26"/>
    <p:sldId id="428" r:id="rId27"/>
    <p:sldId id="425" r:id="rId28"/>
    <p:sldId id="426" r:id="rId29"/>
    <p:sldId id="427" r:id="rId30"/>
    <p:sldId id="408" r:id="rId31"/>
    <p:sldId id="409" r:id="rId32"/>
    <p:sldId id="410" r:id="rId33"/>
    <p:sldId id="411" r:id="rId34"/>
    <p:sldId id="412" r:id="rId35"/>
    <p:sldId id="413" r:id="rId36"/>
    <p:sldId id="415" r:id="rId37"/>
    <p:sldId id="416" r:id="rId38"/>
    <p:sldId id="432" r:id="rId39"/>
    <p:sldId id="417" r:id="rId40"/>
    <p:sldId id="434" r:id="rId41"/>
    <p:sldId id="418" r:id="rId42"/>
    <p:sldId id="419" r:id="rId43"/>
    <p:sldId id="420" r:id="rId44"/>
    <p:sldId id="421" r:id="rId45"/>
    <p:sldId id="429" r:id="rId46"/>
    <p:sldId id="430" r:id="rId47"/>
  </p:sldIdLst>
  <p:sldSz cx="9144000" cy="6858000" type="screen4x3"/>
  <p:notesSz cx="6858000" cy="9144000"/>
  <p:defaultTextStyle>
    <a:defPPr>
      <a:defRPr lang="en-US"/>
    </a:defPPr>
    <a:lvl1pPr algn="l" rtl="0" fontAlgn="base">
      <a:spcBef>
        <a:spcPct val="0"/>
      </a:spcBef>
      <a:spcAft>
        <a:spcPct val="0"/>
      </a:spcAft>
      <a:defRPr sz="2400" kern="1200">
        <a:solidFill>
          <a:schemeClr val="tx1"/>
        </a:solidFill>
        <a:latin typeface="Times New Roman" pitchFamily="18" charset="0"/>
        <a:ea typeface="+mn-ea"/>
        <a:cs typeface="+mn-cs"/>
      </a:defRPr>
    </a:lvl1pPr>
    <a:lvl2pPr marL="457200" algn="l" rtl="0" fontAlgn="base">
      <a:spcBef>
        <a:spcPct val="0"/>
      </a:spcBef>
      <a:spcAft>
        <a:spcPct val="0"/>
      </a:spcAft>
      <a:defRPr sz="2400" kern="1200">
        <a:solidFill>
          <a:schemeClr val="tx1"/>
        </a:solidFill>
        <a:latin typeface="Times New Roman" pitchFamily="18" charset="0"/>
        <a:ea typeface="+mn-ea"/>
        <a:cs typeface="+mn-cs"/>
      </a:defRPr>
    </a:lvl2pPr>
    <a:lvl3pPr marL="914400" algn="l" rtl="0" fontAlgn="base">
      <a:spcBef>
        <a:spcPct val="0"/>
      </a:spcBef>
      <a:spcAft>
        <a:spcPct val="0"/>
      </a:spcAft>
      <a:defRPr sz="2400" kern="1200">
        <a:solidFill>
          <a:schemeClr val="tx1"/>
        </a:solidFill>
        <a:latin typeface="Times New Roman" pitchFamily="18" charset="0"/>
        <a:ea typeface="+mn-ea"/>
        <a:cs typeface="+mn-cs"/>
      </a:defRPr>
    </a:lvl3pPr>
    <a:lvl4pPr marL="1371600" algn="l" rtl="0" fontAlgn="base">
      <a:spcBef>
        <a:spcPct val="0"/>
      </a:spcBef>
      <a:spcAft>
        <a:spcPct val="0"/>
      </a:spcAft>
      <a:defRPr sz="2400" kern="1200">
        <a:solidFill>
          <a:schemeClr val="tx1"/>
        </a:solidFill>
        <a:latin typeface="Times New Roman" pitchFamily="18" charset="0"/>
        <a:ea typeface="+mn-ea"/>
        <a:cs typeface="+mn-cs"/>
      </a:defRPr>
    </a:lvl4pPr>
    <a:lvl5pPr marL="1828800" algn="l" rtl="0" fontAlgn="base">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webPr encoding="windows-1252"/>
  <p:clrMru>
    <a:srgbClr val="99FF33"/>
    <a:srgbClr val="00CC00"/>
    <a:srgbClr val="FF0066"/>
    <a:srgbClr val="FFFF99"/>
    <a:srgbClr val="FF9933"/>
    <a:srgbClr val="0099FF"/>
    <a:srgbClr val="808080"/>
    <a:srgbClr val="969696"/>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3668" autoAdjust="0"/>
    <p:restoredTop sz="90929"/>
  </p:normalViewPr>
  <p:slideViewPr>
    <p:cSldViewPr snapToGrid="0" snapToObjects="1">
      <p:cViewPr>
        <p:scale>
          <a:sx n="75" d="100"/>
          <a:sy n="75" d="100"/>
        </p:scale>
        <p:origin x="-1092" y="-150"/>
      </p:cViewPr>
      <p:guideLst>
        <p:guide orient="horz" pos="1872"/>
        <p:guide orient="horz" pos="4185"/>
        <p:guide pos="289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3" d="100"/>
        <a:sy n="33" d="100"/>
      </p:scale>
      <p:origin x="0" y="0"/>
    </p:cViewPr>
  </p:sorterViewPr>
  <p:notesViewPr>
    <p:cSldViewPr snapToGrid="0" snapToObjects="1">
      <p:cViewPr varScale="1">
        <p:scale>
          <a:sx n="30" d="100"/>
          <a:sy n="30" d="100"/>
        </p:scale>
        <p:origin x="-1046" y="-58"/>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15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a:lvl1pPr>
          </a:lstStyle>
          <a:p>
            <a:endParaRPr lang="en-US"/>
          </a:p>
        </p:txBody>
      </p:sp>
      <p:sp>
        <p:nvSpPr>
          <p:cNvPr id="151555"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a:lvl1pPr>
          </a:lstStyle>
          <a:p>
            <a:fld id="{924A8C4F-6864-4345-BE9C-22AF23B1A11A}" type="datetime1">
              <a:rPr lang="en-US"/>
              <a:pPr/>
              <a:t>21-Nov-14</a:t>
            </a:fld>
            <a:endParaRPr lang="en-US"/>
          </a:p>
        </p:txBody>
      </p:sp>
      <p:sp>
        <p:nvSpPr>
          <p:cNvPr id="151556"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a:lvl1pPr>
          </a:lstStyle>
          <a:p>
            <a:endParaRPr lang="en-US"/>
          </a:p>
        </p:txBody>
      </p:sp>
      <p:sp>
        <p:nvSpPr>
          <p:cNvPr id="151557"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a:lvl1pPr>
          </a:lstStyle>
          <a:p>
            <a:fld id="{86644CE8-7E4D-4848-A580-63FC69BA37C8}" type="slidenum">
              <a:rPr lang="en-US"/>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2.jpeg>
</file>

<file path=ppt/media/image3.jpe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a:lvl1pPr>
          </a:lstStyle>
          <a:p>
            <a:endParaRPr lang="en-US"/>
          </a:p>
        </p:txBody>
      </p:sp>
      <p:sp>
        <p:nvSpPr>
          <p:cNvPr id="9219"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a:lvl1pPr>
          </a:lstStyle>
          <a:p>
            <a:fld id="{B0829322-FB35-4DA4-917D-57D96210623F}" type="datetime1">
              <a:rPr lang="en-US"/>
              <a:pPr/>
              <a:t>21-Nov-14</a:t>
            </a:fld>
            <a:endParaRPr lang="en-US"/>
          </a:p>
        </p:txBody>
      </p:sp>
      <p:sp>
        <p:nvSpPr>
          <p:cNvPr id="922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922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922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a:lvl1pPr>
          </a:lstStyle>
          <a:p>
            <a:endParaRPr lang="en-US"/>
          </a:p>
        </p:txBody>
      </p:sp>
      <p:sp>
        <p:nvSpPr>
          <p:cNvPr id="922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a:lvl1pPr>
          </a:lstStyle>
          <a:p>
            <a:fld id="{88259B39-1C8E-4583-B5CC-E4BFC632E866}" type="slidenum">
              <a:rPr lang="en-US"/>
              <a:pPr/>
              <a:t>‹#›</a:t>
            </a:fld>
            <a:endParaRPr lang="en-US"/>
          </a:p>
        </p:txBody>
      </p:sp>
    </p:spTree>
  </p:cSld>
  <p:clrMap bg1="lt1" tx1="dk1" bg2="lt2" tx2="dk2" accent1="accent1" accent2="accent2" accent3="accent3" accent4="accent4" accent5="accent5" accent6="accent6" hlink="hlink" folHlink="folHlink"/>
  <p:hf hdr="0" ftr="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55653" name="Rectangle 5"/>
          <p:cNvSpPr>
            <a:spLocks noGrp="1" noChangeArrowheads="1"/>
          </p:cNvSpPr>
          <p:nvPr>
            <p:ph type="ctrTitle" sz="quarter"/>
          </p:nvPr>
        </p:nvSpPr>
        <p:spPr>
          <a:xfrm>
            <a:off x="1293813" y="762000"/>
            <a:ext cx="7772400" cy="1143000"/>
          </a:xfrm>
        </p:spPr>
        <p:txBody>
          <a:bodyPr anchor="b"/>
          <a:lstStyle>
            <a:lvl1pPr>
              <a:defRPr/>
            </a:lvl1pPr>
          </a:lstStyle>
          <a:p>
            <a:r>
              <a:rPr lang="en-US"/>
              <a:t>Click to edit Master title style</a:t>
            </a:r>
          </a:p>
        </p:txBody>
      </p:sp>
      <p:sp>
        <p:nvSpPr>
          <p:cNvPr id="155654" name="Rectangle 6"/>
          <p:cNvSpPr>
            <a:spLocks noGrp="1" noChangeArrowheads="1"/>
          </p:cNvSpPr>
          <p:nvPr>
            <p:ph type="subTitle" sz="quarter" idx="1"/>
          </p:nvPr>
        </p:nvSpPr>
        <p:spPr>
          <a:xfrm>
            <a:off x="685800" y="3429000"/>
            <a:ext cx="6400800" cy="1752600"/>
          </a:xfrm>
        </p:spPr>
        <p:txBody>
          <a:bodyPr lIns="92075" tIns="46038" rIns="92075" bIns="46038" anchor="ctr"/>
          <a:lstStyle>
            <a:lvl1pPr marL="0" indent="0" algn="ctr">
              <a:buFont typeface="Wingdings" pitchFamily="2" charset="2"/>
              <a:buNone/>
              <a:defRPr/>
            </a:lvl1pPr>
          </a:lstStyle>
          <a:p>
            <a:r>
              <a:rPr lang="en-US"/>
              <a:t>Click to edit Master subtitle style</a:t>
            </a:r>
          </a:p>
        </p:txBody>
      </p:sp>
      <p:sp>
        <p:nvSpPr>
          <p:cNvPr id="155655" name="Rectangle 7"/>
          <p:cNvSpPr>
            <a:spLocks noGrp="1" noChangeArrowheads="1"/>
          </p:cNvSpPr>
          <p:nvPr>
            <p:ph type="dt" sz="quarter" idx="2"/>
          </p:nvPr>
        </p:nvSpPr>
        <p:spPr bwMode="auto">
          <a:xfrm>
            <a:off x="685800" y="6248400"/>
            <a:ext cx="1905000" cy="457200"/>
          </a:xfrm>
          <a:prstGeom prst="rect">
            <a:avLst/>
          </a:prstGeom>
          <a:noFill/>
          <a:ln>
            <a:miter lim="800000"/>
            <a:headEnd/>
            <a:tailEnd/>
          </a:ln>
        </p:spPr>
        <p:txBody>
          <a:bodyPr vert="horz" wrap="square" lIns="92075" tIns="46038" rIns="92075" bIns="46038" numCol="1" anchor="ctr" anchorCtr="0" compatLnSpc="1">
            <a:prstTxWarp prst="textNoShape">
              <a:avLst/>
            </a:prstTxWarp>
          </a:bodyPr>
          <a:lstStyle>
            <a:lvl1pPr>
              <a:defRPr sz="1400"/>
            </a:lvl1pPr>
          </a:lstStyle>
          <a:p>
            <a:endParaRPr lang="en-US"/>
          </a:p>
        </p:txBody>
      </p:sp>
      <p:sp>
        <p:nvSpPr>
          <p:cNvPr id="155656" name="Rectangle 8"/>
          <p:cNvSpPr>
            <a:spLocks noGrp="1" noChangeArrowheads="1"/>
          </p:cNvSpPr>
          <p:nvPr>
            <p:ph type="ftr" sz="quarter" idx="3"/>
          </p:nvPr>
        </p:nvSpPr>
        <p:spPr bwMode="auto">
          <a:xfrm>
            <a:off x="3124200" y="6505575"/>
            <a:ext cx="2895600" cy="200025"/>
          </a:xfrm>
          <a:prstGeom prst="rect">
            <a:avLst/>
          </a:prstGeom>
          <a:noFill/>
          <a:ln>
            <a:miter lim="800000"/>
            <a:headEnd/>
            <a:tailEnd/>
          </a:ln>
        </p:spPr>
        <p:txBody>
          <a:bodyPr vert="horz" wrap="square" lIns="92075" tIns="46038" rIns="92075" bIns="46038" numCol="1" anchor="ctr" anchorCtr="0" compatLnSpc="1">
            <a:prstTxWarp prst="textNoShape">
              <a:avLst/>
            </a:prstTxWarp>
          </a:bodyPr>
          <a:lstStyle>
            <a:lvl1pPr algn="ctr" eaLnBrk="0" hangingPunct="0">
              <a:lnSpc>
                <a:spcPct val="90000"/>
              </a:lnSpc>
              <a:defRPr sz="1400"/>
            </a:lvl1pPr>
          </a:lstStyle>
          <a:p>
            <a:r>
              <a:rPr lang="en-US" sz="1200"/>
              <a:t>© Shamkant B. Navathe</a:t>
            </a:r>
          </a:p>
          <a:p>
            <a:endParaRPr lang="en-US"/>
          </a:p>
        </p:txBody>
      </p:sp>
      <p:sp>
        <p:nvSpPr>
          <p:cNvPr id="155657" name="Rectangle 9"/>
          <p:cNvSpPr>
            <a:spLocks noGrp="1" noChangeArrowheads="1"/>
          </p:cNvSpPr>
          <p:nvPr>
            <p:ph type="sldNum" sz="quarter" idx="4"/>
          </p:nvPr>
        </p:nvSpPr>
        <p:spPr>
          <a:xfrm>
            <a:off x="6553200" y="6248400"/>
            <a:ext cx="1905000" cy="457200"/>
          </a:xfrm>
        </p:spPr>
        <p:txBody>
          <a:bodyPr/>
          <a:lstStyle>
            <a:lvl1pPr>
              <a:defRPr sz="1400" b="0">
                <a:solidFill>
                  <a:schemeClr val="tx1"/>
                </a:solidFill>
              </a:defRPr>
            </a:lvl1pPr>
          </a:lstStyle>
          <a:p>
            <a:fld id="{BD3DF4E5-B13C-4B1E-A6D1-C8225FB5D55F}" type="slidenum">
              <a:rPr lang="en-US"/>
              <a:pPr/>
              <a:t>‹#›</a:t>
            </a:fld>
            <a:endParaRPr lang="en-US"/>
          </a:p>
        </p:txBody>
      </p:sp>
      <p:sp>
        <p:nvSpPr>
          <p:cNvPr id="155658" name="Line 10"/>
          <p:cNvSpPr>
            <a:spLocks noChangeShapeType="1"/>
          </p:cNvSpPr>
          <p:nvPr userDrawn="1"/>
        </p:nvSpPr>
        <p:spPr bwMode="auto">
          <a:xfrm>
            <a:off x="369888" y="6370638"/>
            <a:ext cx="8351837" cy="0"/>
          </a:xfrm>
          <a:prstGeom prst="line">
            <a:avLst/>
          </a:prstGeom>
          <a:noFill/>
          <a:ln w="9525">
            <a:solidFill>
              <a:schemeClr val="bg2"/>
            </a:solidFill>
            <a:round/>
            <a:headEnd/>
            <a:tailEnd/>
          </a:ln>
          <a:effectLst/>
        </p:spPr>
        <p:txBody>
          <a:bodyPr wrap="none"/>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10"/>
          </p:nvPr>
        </p:nvSpPr>
        <p:spPr/>
        <p:txBody>
          <a:bodyPr/>
          <a:lstStyle>
            <a:lvl1pPr>
              <a:defRPr/>
            </a:lvl1pPr>
          </a:lstStyle>
          <a:p>
            <a:r>
              <a:rPr lang="en-US"/>
              <a:t>Chapter 10-</a:t>
            </a:r>
            <a:fld id="{0248F6E8-C360-4E90-B53A-2D8FB76C6319}"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10"/>
          </p:nvPr>
        </p:nvSpPr>
        <p:spPr/>
        <p:txBody>
          <a:bodyPr/>
          <a:lstStyle>
            <a:lvl1pPr>
              <a:defRPr/>
            </a:lvl1pPr>
          </a:lstStyle>
          <a:p>
            <a:r>
              <a:rPr lang="en-US"/>
              <a:t>Chapter 10-</a:t>
            </a:r>
            <a:fld id="{C4BEAF81-1DDF-4E2A-A61F-BE680681EE46}"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1284288" y="609600"/>
            <a:ext cx="7173912" cy="1143000"/>
          </a:xfrm>
        </p:spPr>
        <p:txBody>
          <a:bodyPr/>
          <a:lstStyle/>
          <a:p>
            <a:r>
              <a:rPr lang="en-US" smtClean="0"/>
              <a:t>Click to edit Master title style</a:t>
            </a:r>
            <a:endParaRPr lang="en-US"/>
          </a:p>
        </p:txBody>
      </p:sp>
      <p:sp>
        <p:nvSpPr>
          <p:cNvPr id="3" name="Chart Placeholder 2"/>
          <p:cNvSpPr>
            <a:spLocks noGrp="1"/>
          </p:cNvSpPr>
          <p:nvPr>
            <p:ph type="chart" idx="1"/>
          </p:nvPr>
        </p:nvSpPr>
        <p:spPr>
          <a:xfrm>
            <a:off x="685800" y="1981200"/>
            <a:ext cx="7772400" cy="4114800"/>
          </a:xfrm>
        </p:spPr>
        <p:txBody>
          <a:bodyPr/>
          <a:lstStyle/>
          <a:p>
            <a:endParaRPr lang="en-US"/>
          </a:p>
        </p:txBody>
      </p:sp>
      <p:sp>
        <p:nvSpPr>
          <p:cNvPr id="4" name="Slide Number Placeholder 3"/>
          <p:cNvSpPr>
            <a:spLocks noGrp="1"/>
          </p:cNvSpPr>
          <p:nvPr>
            <p:ph type="sldNum" sz="quarter" idx="10"/>
          </p:nvPr>
        </p:nvSpPr>
        <p:spPr>
          <a:xfrm>
            <a:off x="7153275" y="6386513"/>
            <a:ext cx="1905000" cy="387350"/>
          </a:xfrm>
        </p:spPr>
        <p:txBody>
          <a:bodyPr/>
          <a:lstStyle>
            <a:lvl1pPr>
              <a:defRPr/>
            </a:lvl1pPr>
          </a:lstStyle>
          <a:p>
            <a:r>
              <a:rPr lang="en-US"/>
              <a:t>Chapter 10-</a:t>
            </a:r>
            <a:fld id="{90D8D942-C6CD-4A04-9A4B-0530E73D6865}"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10"/>
          </p:nvPr>
        </p:nvSpPr>
        <p:spPr/>
        <p:txBody>
          <a:bodyPr/>
          <a:lstStyle>
            <a:lvl1pPr>
              <a:defRPr/>
            </a:lvl1pPr>
          </a:lstStyle>
          <a:p>
            <a:r>
              <a:rPr lang="en-US"/>
              <a:t>Chapter 10-</a:t>
            </a:r>
            <a:fld id="{0ABA9C3D-CAA4-4B6D-8685-9E243AD044F3}"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Slide Number Placeholder 3"/>
          <p:cNvSpPr>
            <a:spLocks noGrp="1"/>
          </p:cNvSpPr>
          <p:nvPr>
            <p:ph type="sldNum" sz="quarter" idx="10"/>
          </p:nvPr>
        </p:nvSpPr>
        <p:spPr/>
        <p:txBody>
          <a:bodyPr/>
          <a:lstStyle>
            <a:lvl1pPr>
              <a:defRPr/>
            </a:lvl1pPr>
          </a:lstStyle>
          <a:p>
            <a:r>
              <a:rPr lang="en-US"/>
              <a:t>Chapter 10-</a:t>
            </a:r>
            <a:fld id="{D1FF9F91-F1EC-4C31-B59C-9C6B020718F3}"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4"/>
          <p:cNvSpPr>
            <a:spLocks noGrp="1"/>
          </p:cNvSpPr>
          <p:nvPr>
            <p:ph type="sldNum" sz="quarter" idx="10"/>
          </p:nvPr>
        </p:nvSpPr>
        <p:spPr/>
        <p:txBody>
          <a:bodyPr/>
          <a:lstStyle>
            <a:lvl1pPr>
              <a:defRPr/>
            </a:lvl1pPr>
          </a:lstStyle>
          <a:p>
            <a:r>
              <a:rPr lang="en-US"/>
              <a:t>Chapter 10-</a:t>
            </a:r>
            <a:fld id="{39BCFF71-3121-474C-AD8C-D55C1795A0E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Slide Number Placeholder 6"/>
          <p:cNvSpPr>
            <a:spLocks noGrp="1"/>
          </p:cNvSpPr>
          <p:nvPr>
            <p:ph type="sldNum" sz="quarter" idx="10"/>
          </p:nvPr>
        </p:nvSpPr>
        <p:spPr/>
        <p:txBody>
          <a:bodyPr/>
          <a:lstStyle>
            <a:lvl1pPr>
              <a:defRPr/>
            </a:lvl1pPr>
          </a:lstStyle>
          <a:p>
            <a:r>
              <a:rPr lang="en-US"/>
              <a:t>Chapter 10-</a:t>
            </a:r>
            <a:fld id="{8345F577-21AC-4734-AEEE-F5DF44FA21A5}"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lvl1pPr>
              <a:defRPr/>
            </a:lvl1pPr>
          </a:lstStyle>
          <a:p>
            <a:r>
              <a:rPr lang="en-US"/>
              <a:t>Chapter 10-</a:t>
            </a:r>
            <a:fld id="{B003AEDD-D89E-419F-A90E-07B70A4A613C}"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r>
              <a:rPr lang="en-US"/>
              <a:t>Chapter 10-</a:t>
            </a:r>
            <a:fld id="{6DD26D4B-DE7F-44FE-8968-246D7BD8604C}"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4"/>
          <p:cNvSpPr>
            <a:spLocks noGrp="1"/>
          </p:cNvSpPr>
          <p:nvPr>
            <p:ph type="sldNum" sz="quarter" idx="10"/>
          </p:nvPr>
        </p:nvSpPr>
        <p:spPr/>
        <p:txBody>
          <a:bodyPr/>
          <a:lstStyle>
            <a:lvl1pPr>
              <a:defRPr/>
            </a:lvl1pPr>
          </a:lstStyle>
          <a:p>
            <a:r>
              <a:rPr lang="en-US"/>
              <a:t>Chapter 10-</a:t>
            </a:r>
            <a:fld id="{8974635A-0FD7-44EF-AFC0-ED50A4B9A1A7}"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4"/>
          <p:cNvSpPr>
            <a:spLocks noGrp="1"/>
          </p:cNvSpPr>
          <p:nvPr>
            <p:ph type="sldNum" sz="quarter" idx="10"/>
          </p:nvPr>
        </p:nvSpPr>
        <p:spPr/>
        <p:txBody>
          <a:bodyPr/>
          <a:lstStyle>
            <a:lvl1pPr>
              <a:defRPr/>
            </a:lvl1pPr>
          </a:lstStyle>
          <a:p>
            <a:r>
              <a:rPr lang="en-US"/>
              <a:t>Chapter 10-</a:t>
            </a:r>
            <a:fld id="{F2C7B073-C0C3-4804-B913-E05F32D4780E}"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54645" name="Picture 21" descr="C:\WINDOWS\Desktop\Elmasri and Navathe ppt\sent_to_author_for_approvel\square.jpg"/>
          <p:cNvPicPr>
            <a:picLocks noChangeAspect="1" noChangeArrowheads="1"/>
          </p:cNvPicPr>
          <p:nvPr userDrawn="1"/>
        </p:nvPicPr>
        <p:blipFill>
          <a:blip r:embed="rId14" cstate="print"/>
          <a:srcRect/>
          <a:stretch>
            <a:fillRect/>
          </a:stretch>
        </p:blipFill>
        <p:spPr bwMode="auto">
          <a:xfrm>
            <a:off x="7678738" y="6454775"/>
            <a:ext cx="1479550" cy="660400"/>
          </a:xfrm>
          <a:prstGeom prst="rect">
            <a:avLst/>
          </a:prstGeom>
          <a:noFill/>
        </p:spPr>
      </p:pic>
      <p:sp>
        <p:nvSpPr>
          <p:cNvPr id="154629" name="Rectangle 5"/>
          <p:cNvSpPr>
            <a:spLocks noGrp="1" noChangeArrowheads="1"/>
          </p:cNvSpPr>
          <p:nvPr>
            <p:ph type="title"/>
          </p:nvPr>
        </p:nvSpPr>
        <p:spPr bwMode="auto">
          <a:xfrm>
            <a:off x="1284288" y="609600"/>
            <a:ext cx="7173912" cy="1143000"/>
          </a:xfrm>
          <a:prstGeom prst="rect">
            <a:avLst/>
          </a:prstGeom>
          <a:noFill/>
          <a:ln w="9525">
            <a:noFill/>
            <a:miter lim="800000"/>
            <a:headEnd/>
            <a:tailEnd/>
          </a:ln>
          <a:effectLst/>
        </p:spPr>
        <p:txBody>
          <a:bodyPr vert="horz" wrap="square" lIns="92075" tIns="46038" rIns="92075" bIns="46038" numCol="1" anchor="ctr" anchorCtr="0" compatLnSpc="1">
            <a:prstTxWarp prst="textNoShape">
              <a:avLst/>
            </a:prstTxWarp>
          </a:bodyPr>
          <a:lstStyle/>
          <a:p>
            <a:pPr lvl="0"/>
            <a:r>
              <a:rPr lang="en-US" smtClean="0"/>
              <a:t>Click to edit Master title style</a:t>
            </a:r>
          </a:p>
        </p:txBody>
      </p:sp>
      <p:sp>
        <p:nvSpPr>
          <p:cNvPr id="154632" name="Rectangle 8"/>
          <p:cNvSpPr>
            <a:spLocks noGrp="1" noChangeArrowheads="1"/>
          </p:cNvSpPr>
          <p:nvPr>
            <p:ph type="sldNum" sz="quarter" idx="4"/>
          </p:nvPr>
        </p:nvSpPr>
        <p:spPr bwMode="auto">
          <a:xfrm>
            <a:off x="7153275" y="6386513"/>
            <a:ext cx="1905000" cy="387350"/>
          </a:xfrm>
          <a:prstGeom prst="rect">
            <a:avLst/>
          </a:prstGeom>
          <a:noFill/>
          <a:ln w="9525">
            <a:noFill/>
            <a:miter lim="800000"/>
            <a:headEnd/>
            <a:tailEnd/>
          </a:ln>
          <a:effectLst/>
        </p:spPr>
        <p:txBody>
          <a:bodyPr vert="horz" wrap="square" lIns="92075" tIns="46038" rIns="92075" bIns="46038" numCol="1" anchor="ctr" anchorCtr="0" compatLnSpc="1">
            <a:prstTxWarp prst="textNoShape">
              <a:avLst/>
            </a:prstTxWarp>
          </a:bodyPr>
          <a:lstStyle>
            <a:lvl1pPr algn="r">
              <a:defRPr sz="1600" b="1">
                <a:solidFill>
                  <a:schemeClr val="bg2"/>
                </a:solidFill>
              </a:defRPr>
            </a:lvl1pPr>
          </a:lstStyle>
          <a:p>
            <a:r>
              <a:rPr lang="en-US"/>
              <a:t>Chapter 10-</a:t>
            </a:r>
            <a:fld id="{11A9B8D2-6DA7-4D0B-8C26-913465EB0D6E}" type="slidenum">
              <a:rPr lang="en-US"/>
              <a:pPr/>
              <a:t>‹#›</a:t>
            </a:fld>
            <a:endParaRPr lang="en-US"/>
          </a:p>
        </p:txBody>
      </p:sp>
      <p:sp>
        <p:nvSpPr>
          <p:cNvPr id="154633" name="Rectangle 9"/>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54637" name="Rectangle 13"/>
          <p:cNvSpPr>
            <a:spLocks noChangeArrowheads="1"/>
          </p:cNvSpPr>
          <p:nvPr/>
        </p:nvSpPr>
        <p:spPr bwMode="auto">
          <a:xfrm>
            <a:off x="2608263" y="6443663"/>
            <a:ext cx="4064000" cy="457200"/>
          </a:xfrm>
          <a:prstGeom prst="rect">
            <a:avLst/>
          </a:prstGeom>
          <a:noFill/>
          <a:ln w="9525">
            <a:noFill/>
            <a:miter lim="800000"/>
            <a:headEnd/>
            <a:tailEnd/>
          </a:ln>
          <a:effectLst/>
        </p:spPr>
        <p:txBody>
          <a:bodyPr anchor="b"/>
          <a:lstStyle/>
          <a:p>
            <a:pPr algn="ctr"/>
            <a:r>
              <a:rPr lang="en-US" sz="1000">
                <a:solidFill>
                  <a:schemeClr val="bg2"/>
                </a:solidFill>
              </a:rPr>
              <a:t>Copyright © 2004 Ramez Elmasri and Shamkant Navathe</a:t>
            </a:r>
          </a:p>
        </p:txBody>
      </p:sp>
      <p:sp>
        <p:nvSpPr>
          <p:cNvPr id="154642" name="Rectangle 18"/>
          <p:cNvSpPr>
            <a:spLocks noChangeArrowheads="1"/>
          </p:cNvSpPr>
          <p:nvPr userDrawn="1"/>
        </p:nvSpPr>
        <p:spPr bwMode="auto">
          <a:xfrm>
            <a:off x="825500" y="6280150"/>
            <a:ext cx="7577138" cy="457200"/>
          </a:xfrm>
          <a:prstGeom prst="rect">
            <a:avLst/>
          </a:prstGeom>
          <a:noFill/>
          <a:ln w="9525">
            <a:noFill/>
            <a:miter lim="800000"/>
            <a:headEnd/>
            <a:tailEnd/>
          </a:ln>
          <a:effectLst/>
        </p:spPr>
        <p:txBody>
          <a:bodyPr anchor="b"/>
          <a:lstStyle/>
          <a:p>
            <a:pPr algn="ctr"/>
            <a:r>
              <a:rPr lang="en-US" sz="1400" b="1">
                <a:solidFill>
                  <a:srgbClr val="666699"/>
                </a:solidFill>
                <a:latin typeface="Arial" pitchFamily="34" charset="0"/>
              </a:rPr>
              <a:t>Elmasri/Navathe, Fundamentals of Database Systems, Fourth Edition </a:t>
            </a:r>
          </a:p>
        </p:txBody>
      </p:sp>
      <p:pic>
        <p:nvPicPr>
          <p:cNvPr id="154644" name="Picture 20" descr="C:\WINDOWS\Desktop\Elmasri and Navathe ppt\sent_to_author_for_approvel\bar2.Jpg"/>
          <p:cNvPicPr>
            <a:picLocks noChangeAspect="1" noChangeArrowheads="1"/>
          </p:cNvPicPr>
          <p:nvPr userDrawn="1"/>
        </p:nvPicPr>
        <p:blipFill>
          <a:blip r:embed="rId15"/>
          <a:srcRect/>
          <a:stretch>
            <a:fillRect/>
          </a:stretch>
        </p:blipFill>
        <p:spPr bwMode="auto">
          <a:xfrm>
            <a:off x="-3175" y="0"/>
            <a:ext cx="307975" cy="6900863"/>
          </a:xfrm>
          <a:prstGeom prst="rect">
            <a:avLst/>
          </a:prstGeom>
          <a:noFill/>
        </p:spPr>
      </p:pic>
      <p:sp>
        <p:nvSpPr>
          <p:cNvPr id="154647" name="Line 23"/>
          <p:cNvSpPr>
            <a:spLocks noChangeShapeType="1"/>
          </p:cNvSpPr>
          <p:nvPr userDrawn="1"/>
        </p:nvSpPr>
        <p:spPr bwMode="auto">
          <a:xfrm flipH="1">
            <a:off x="304800" y="6443663"/>
            <a:ext cx="8853488" cy="0"/>
          </a:xfrm>
          <a:prstGeom prst="line">
            <a:avLst/>
          </a:prstGeom>
          <a:noFill/>
          <a:ln w="9525">
            <a:solidFill>
              <a:schemeClr val="bg2"/>
            </a:solidFill>
            <a:miter lim="800000"/>
            <a:headEnd/>
            <a:tailEnd/>
          </a:ln>
          <a:effectLst/>
        </p:spPr>
        <p:txBody>
          <a:bodyPr wrap="none"/>
          <a:lstStyle/>
          <a:p>
            <a:endParaRPr lang="en-US"/>
          </a:p>
        </p:txBody>
      </p:sp>
    </p:spTree>
  </p:cSld>
  <p:clrMap bg1="dk2" tx1="lt1" bg2="dk1"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hf hdr="0" ftr="0" dt="0"/>
  <p:txStyles>
    <p:titleStyle>
      <a:lvl1pPr algn="ctr" rtl="0" fontAlgn="base">
        <a:spcBef>
          <a:spcPct val="0"/>
        </a:spcBef>
        <a:spcAft>
          <a:spcPct val="0"/>
        </a:spcAft>
        <a:defRPr sz="4400">
          <a:solidFill>
            <a:srgbClr val="333399"/>
          </a:solidFill>
          <a:latin typeface="+mj-lt"/>
          <a:ea typeface="+mj-ea"/>
          <a:cs typeface="+mj-cs"/>
        </a:defRPr>
      </a:lvl1pPr>
      <a:lvl2pPr algn="ctr" rtl="0" fontAlgn="base">
        <a:spcBef>
          <a:spcPct val="0"/>
        </a:spcBef>
        <a:spcAft>
          <a:spcPct val="0"/>
        </a:spcAft>
        <a:defRPr sz="4400">
          <a:solidFill>
            <a:srgbClr val="333399"/>
          </a:solidFill>
          <a:latin typeface="Arial" pitchFamily="34" charset="0"/>
        </a:defRPr>
      </a:lvl2pPr>
      <a:lvl3pPr algn="ctr" rtl="0" fontAlgn="base">
        <a:spcBef>
          <a:spcPct val="0"/>
        </a:spcBef>
        <a:spcAft>
          <a:spcPct val="0"/>
        </a:spcAft>
        <a:defRPr sz="4400">
          <a:solidFill>
            <a:srgbClr val="333399"/>
          </a:solidFill>
          <a:latin typeface="Arial" pitchFamily="34" charset="0"/>
        </a:defRPr>
      </a:lvl3pPr>
      <a:lvl4pPr algn="ctr" rtl="0" fontAlgn="base">
        <a:spcBef>
          <a:spcPct val="0"/>
        </a:spcBef>
        <a:spcAft>
          <a:spcPct val="0"/>
        </a:spcAft>
        <a:defRPr sz="4400">
          <a:solidFill>
            <a:srgbClr val="333399"/>
          </a:solidFill>
          <a:latin typeface="Arial" pitchFamily="34" charset="0"/>
        </a:defRPr>
      </a:lvl4pPr>
      <a:lvl5pPr algn="ctr" rtl="0" fontAlgn="base">
        <a:spcBef>
          <a:spcPct val="0"/>
        </a:spcBef>
        <a:spcAft>
          <a:spcPct val="0"/>
        </a:spcAft>
        <a:defRPr sz="4400">
          <a:solidFill>
            <a:srgbClr val="333399"/>
          </a:solidFill>
          <a:latin typeface="Arial" pitchFamily="34" charset="0"/>
        </a:defRPr>
      </a:lvl5pPr>
      <a:lvl6pPr marL="457200" algn="ctr" rtl="0" fontAlgn="base">
        <a:spcBef>
          <a:spcPct val="0"/>
        </a:spcBef>
        <a:spcAft>
          <a:spcPct val="0"/>
        </a:spcAft>
        <a:defRPr sz="4400">
          <a:solidFill>
            <a:srgbClr val="333399"/>
          </a:solidFill>
          <a:latin typeface="Arial" pitchFamily="34" charset="0"/>
        </a:defRPr>
      </a:lvl6pPr>
      <a:lvl7pPr marL="914400" algn="ctr" rtl="0" fontAlgn="base">
        <a:spcBef>
          <a:spcPct val="0"/>
        </a:spcBef>
        <a:spcAft>
          <a:spcPct val="0"/>
        </a:spcAft>
        <a:defRPr sz="4400">
          <a:solidFill>
            <a:srgbClr val="333399"/>
          </a:solidFill>
          <a:latin typeface="Arial" pitchFamily="34" charset="0"/>
        </a:defRPr>
      </a:lvl7pPr>
      <a:lvl8pPr marL="1371600" algn="ctr" rtl="0" fontAlgn="base">
        <a:spcBef>
          <a:spcPct val="0"/>
        </a:spcBef>
        <a:spcAft>
          <a:spcPct val="0"/>
        </a:spcAft>
        <a:defRPr sz="4400">
          <a:solidFill>
            <a:srgbClr val="333399"/>
          </a:solidFill>
          <a:latin typeface="Arial" pitchFamily="34" charset="0"/>
        </a:defRPr>
      </a:lvl8pPr>
      <a:lvl9pPr marL="1828800" algn="ctr" rtl="0" fontAlgn="base">
        <a:spcBef>
          <a:spcPct val="0"/>
        </a:spcBef>
        <a:spcAft>
          <a:spcPct val="0"/>
        </a:spcAft>
        <a:defRPr sz="4400">
          <a:solidFill>
            <a:srgbClr val="333399"/>
          </a:solidFill>
          <a:latin typeface="Arial" pitchFamily="34" charset="0"/>
        </a:defRPr>
      </a:lvl9pPr>
    </p:titleStyle>
    <p:bodyStyle>
      <a:lvl1pPr marL="342900" indent="-342900" algn="l" rtl="0" fontAlgn="base">
        <a:spcBef>
          <a:spcPct val="20000"/>
        </a:spcBef>
        <a:spcAft>
          <a:spcPct val="0"/>
        </a:spcAft>
        <a:buClr>
          <a:srgbClr val="FF0000"/>
        </a:buClr>
        <a:buFont typeface="Wingdings" pitchFamily="2" charset="2"/>
        <a:buChar char="l"/>
        <a:defRPr sz="3200">
          <a:solidFill>
            <a:schemeClr val="bg2"/>
          </a:solidFill>
          <a:latin typeface="+mn-lt"/>
          <a:ea typeface="+mn-ea"/>
          <a:cs typeface="+mn-cs"/>
        </a:defRPr>
      </a:lvl1pPr>
      <a:lvl2pPr marL="742950" indent="-285750" algn="l" rtl="0" fontAlgn="base">
        <a:spcBef>
          <a:spcPct val="20000"/>
        </a:spcBef>
        <a:spcAft>
          <a:spcPct val="0"/>
        </a:spcAft>
        <a:buClr>
          <a:srgbClr val="FF0000"/>
        </a:buClr>
        <a:buChar char="–"/>
        <a:defRPr sz="2800">
          <a:solidFill>
            <a:schemeClr val="bg2"/>
          </a:solidFill>
          <a:latin typeface="+mn-lt"/>
        </a:defRPr>
      </a:lvl2pPr>
      <a:lvl3pPr marL="1143000" indent="-228600" algn="l" rtl="0" fontAlgn="base">
        <a:spcBef>
          <a:spcPct val="20000"/>
        </a:spcBef>
        <a:spcAft>
          <a:spcPct val="0"/>
        </a:spcAft>
        <a:buClr>
          <a:srgbClr val="FF0000"/>
        </a:buClr>
        <a:buFont typeface="Wingdings" pitchFamily="2" charset="2"/>
        <a:buChar char="l"/>
        <a:defRPr sz="2400">
          <a:solidFill>
            <a:schemeClr val="bg2"/>
          </a:solidFill>
          <a:latin typeface="+mn-lt"/>
        </a:defRPr>
      </a:lvl3pPr>
      <a:lvl4pPr marL="1600200" indent="-228600" algn="l" rtl="0" fontAlgn="base">
        <a:spcBef>
          <a:spcPct val="20000"/>
        </a:spcBef>
        <a:spcAft>
          <a:spcPct val="0"/>
        </a:spcAft>
        <a:buClr>
          <a:srgbClr val="FF0000"/>
        </a:buClr>
        <a:buChar char="–"/>
        <a:defRPr sz="2000">
          <a:solidFill>
            <a:schemeClr val="bg2"/>
          </a:solidFill>
          <a:latin typeface="+mn-lt"/>
        </a:defRPr>
      </a:lvl4pPr>
      <a:lvl5pPr marL="2057400" indent="-228600" algn="l" rtl="0" fontAlgn="base">
        <a:spcBef>
          <a:spcPct val="20000"/>
        </a:spcBef>
        <a:spcAft>
          <a:spcPct val="0"/>
        </a:spcAft>
        <a:buClr>
          <a:srgbClr val="FF0000"/>
        </a:buClr>
        <a:buChar char="•"/>
        <a:defRPr sz="2000">
          <a:solidFill>
            <a:schemeClr val="bg2"/>
          </a:solidFill>
          <a:latin typeface="+mn-lt"/>
        </a:defRPr>
      </a:lvl5pPr>
      <a:lvl6pPr marL="2514600" indent="-228600" algn="l" rtl="0" fontAlgn="base">
        <a:spcBef>
          <a:spcPct val="20000"/>
        </a:spcBef>
        <a:spcAft>
          <a:spcPct val="0"/>
        </a:spcAft>
        <a:buClr>
          <a:srgbClr val="FF0000"/>
        </a:buClr>
        <a:buChar char="•"/>
        <a:defRPr sz="2000">
          <a:solidFill>
            <a:schemeClr val="bg2"/>
          </a:solidFill>
          <a:latin typeface="+mn-lt"/>
        </a:defRPr>
      </a:lvl6pPr>
      <a:lvl7pPr marL="2971800" indent="-228600" algn="l" rtl="0" fontAlgn="base">
        <a:spcBef>
          <a:spcPct val="20000"/>
        </a:spcBef>
        <a:spcAft>
          <a:spcPct val="0"/>
        </a:spcAft>
        <a:buClr>
          <a:srgbClr val="FF0000"/>
        </a:buClr>
        <a:buChar char="•"/>
        <a:defRPr sz="2000">
          <a:solidFill>
            <a:schemeClr val="bg2"/>
          </a:solidFill>
          <a:latin typeface="+mn-lt"/>
        </a:defRPr>
      </a:lvl7pPr>
      <a:lvl8pPr marL="3429000" indent="-228600" algn="l" rtl="0" fontAlgn="base">
        <a:spcBef>
          <a:spcPct val="20000"/>
        </a:spcBef>
        <a:spcAft>
          <a:spcPct val="0"/>
        </a:spcAft>
        <a:buClr>
          <a:srgbClr val="FF0000"/>
        </a:buClr>
        <a:buChar char="•"/>
        <a:defRPr sz="2000">
          <a:solidFill>
            <a:schemeClr val="bg2"/>
          </a:solidFill>
          <a:latin typeface="+mn-lt"/>
        </a:defRPr>
      </a:lvl8pPr>
      <a:lvl9pPr marL="3886200" indent="-228600" algn="l" rtl="0" fontAlgn="base">
        <a:spcBef>
          <a:spcPct val="20000"/>
        </a:spcBef>
        <a:spcAft>
          <a:spcPct val="0"/>
        </a:spcAft>
        <a:buClr>
          <a:srgbClr val="FF0000"/>
        </a:buClr>
        <a:buChar char="•"/>
        <a:defRPr sz="2000">
          <a:solidFill>
            <a:schemeClr val="bg2"/>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4329AF61-1B00-4FAB-A940-0C4C41FA6CB9}" type="slidenum">
              <a:rPr lang="en-US"/>
              <a:pPr/>
              <a:t>1</a:t>
            </a:fld>
            <a:endParaRPr lang="en-US"/>
          </a:p>
        </p:txBody>
      </p:sp>
      <p:sp>
        <p:nvSpPr>
          <p:cNvPr id="123906" name="Rectangle 2"/>
          <p:cNvSpPr>
            <a:spLocks noGrp="1" noChangeArrowheads="1"/>
          </p:cNvSpPr>
          <p:nvPr>
            <p:ph type="title"/>
          </p:nvPr>
        </p:nvSpPr>
        <p:spPr>
          <a:xfrm>
            <a:off x="685800" y="258763"/>
            <a:ext cx="7772400" cy="766762"/>
          </a:xfrm>
        </p:spPr>
        <p:txBody>
          <a:bodyPr/>
          <a:lstStyle/>
          <a:p>
            <a:r>
              <a:rPr lang="en-US" sz="3200" b="1">
                <a:cs typeface="Times New Roman" pitchFamily="18" charset="0"/>
              </a:rPr>
              <a:t>1 Informal Design Guidelines for Relational Databases</a:t>
            </a:r>
            <a:r>
              <a:rPr lang="en-US" b="1"/>
              <a:t> </a:t>
            </a:r>
            <a:r>
              <a:rPr lang="en-US" sz="3200" b="1"/>
              <a:t>(1)</a:t>
            </a:r>
          </a:p>
        </p:txBody>
      </p:sp>
      <p:sp>
        <p:nvSpPr>
          <p:cNvPr id="123907" name="Rectangle 3"/>
          <p:cNvSpPr>
            <a:spLocks noGrp="1" noChangeArrowheads="1"/>
          </p:cNvSpPr>
          <p:nvPr>
            <p:ph type="body" idx="1"/>
          </p:nvPr>
        </p:nvSpPr>
        <p:spPr>
          <a:xfrm>
            <a:off x="685800" y="1857375"/>
            <a:ext cx="8105775" cy="4114800"/>
          </a:xfrm>
        </p:spPr>
        <p:txBody>
          <a:bodyPr/>
          <a:lstStyle/>
          <a:p>
            <a:r>
              <a:rPr lang="en-US" sz="2800">
                <a:cs typeface="Times New Roman" pitchFamily="18" charset="0"/>
              </a:rPr>
              <a:t>What is relational database design?</a:t>
            </a:r>
          </a:p>
          <a:p>
            <a:pPr>
              <a:buFont typeface="Wingdings" pitchFamily="2" charset="2"/>
              <a:buNone/>
            </a:pPr>
            <a:r>
              <a:rPr lang="en-US" sz="2900">
                <a:cs typeface="Times New Roman" pitchFamily="18" charset="0"/>
              </a:rPr>
              <a:t>	</a:t>
            </a:r>
            <a:r>
              <a:rPr lang="en-US" sz="2400">
                <a:cs typeface="Times New Roman" pitchFamily="18" charset="0"/>
              </a:rPr>
              <a:t>The grouping of attributes to form "good" relation schemas</a:t>
            </a:r>
          </a:p>
          <a:p>
            <a:r>
              <a:rPr lang="en-US" sz="2900">
                <a:cs typeface="Times New Roman" pitchFamily="18" charset="0"/>
              </a:rPr>
              <a:t> </a:t>
            </a:r>
            <a:r>
              <a:rPr lang="en-US" sz="2800">
                <a:cs typeface="Times New Roman" pitchFamily="18" charset="0"/>
              </a:rPr>
              <a:t>Two levels of relation schemas</a:t>
            </a:r>
          </a:p>
          <a:p>
            <a:pPr lvl="1"/>
            <a:r>
              <a:rPr lang="en-US" sz="2400">
                <a:cs typeface="Times New Roman" pitchFamily="18" charset="0"/>
              </a:rPr>
              <a:t>The logical "user view" level</a:t>
            </a:r>
          </a:p>
          <a:p>
            <a:pPr lvl="1"/>
            <a:r>
              <a:rPr lang="en-US" sz="2400">
                <a:cs typeface="Times New Roman" pitchFamily="18" charset="0"/>
              </a:rPr>
              <a:t>The storage "base relation" level</a:t>
            </a:r>
          </a:p>
          <a:p>
            <a:r>
              <a:rPr lang="en-US" sz="2900">
                <a:cs typeface="Times New Roman" pitchFamily="18" charset="0"/>
              </a:rPr>
              <a:t> </a:t>
            </a:r>
            <a:r>
              <a:rPr lang="en-US" sz="2800">
                <a:cs typeface="Times New Roman" pitchFamily="18" charset="0"/>
              </a:rPr>
              <a:t>Design is concerned mainly with base relations</a:t>
            </a:r>
          </a:p>
          <a:p>
            <a:r>
              <a:rPr lang="en-US" sz="2800">
                <a:cs typeface="Times New Roman" pitchFamily="18" charset="0"/>
              </a:rPr>
              <a:t> What are the criteria for "good" base relations?</a:t>
            </a:r>
            <a:r>
              <a:rPr lang="en-US" sz="2900">
                <a:cs typeface="Times New Roman" pitchFamily="18" charset="0"/>
              </a:rPr>
              <a:t> </a:t>
            </a:r>
          </a:p>
          <a:p>
            <a:pPr>
              <a:buFont typeface="Wingdings" pitchFamily="2" charset="2"/>
              <a:buNone/>
            </a:pPr>
            <a:endParaRPr lang="en-US" sz="29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1BE19FE3-4E4B-4AF7-9077-4821958A5226}" type="slidenum">
              <a:rPr lang="en-US"/>
              <a:pPr/>
              <a:t>10</a:t>
            </a:fld>
            <a:endParaRPr lang="en-US"/>
          </a:p>
        </p:txBody>
      </p:sp>
      <p:sp>
        <p:nvSpPr>
          <p:cNvPr id="214018" name="Rectangle 2"/>
          <p:cNvSpPr>
            <a:spLocks noGrp="1" noChangeArrowheads="1"/>
          </p:cNvSpPr>
          <p:nvPr>
            <p:ph type="title"/>
          </p:nvPr>
        </p:nvSpPr>
        <p:spPr/>
        <p:txBody>
          <a:bodyPr/>
          <a:lstStyle/>
          <a:p>
            <a:r>
              <a:rPr lang="en-US" sz="3200" b="1">
                <a:cs typeface="Times New Roman" pitchFamily="18" charset="0"/>
              </a:rPr>
              <a:t>Guideline to Redundant Information in Tuples and Update Anomalies</a:t>
            </a:r>
          </a:p>
        </p:txBody>
      </p:sp>
      <p:sp>
        <p:nvSpPr>
          <p:cNvPr id="214019" name="Rectangle 3"/>
          <p:cNvSpPr>
            <a:spLocks noGrp="1" noChangeArrowheads="1"/>
          </p:cNvSpPr>
          <p:nvPr>
            <p:ph type="body" idx="1"/>
          </p:nvPr>
        </p:nvSpPr>
        <p:spPr/>
        <p:txBody>
          <a:bodyPr/>
          <a:lstStyle/>
          <a:p>
            <a:r>
              <a:rPr lang="en-US" sz="2800" b="1">
                <a:cs typeface="Times New Roman" pitchFamily="18" charset="0"/>
              </a:rPr>
              <a:t>GUIDELINE 2: </a:t>
            </a:r>
            <a:r>
              <a:rPr lang="en-US" sz="2800">
                <a:cs typeface="Times New Roman" pitchFamily="18" charset="0"/>
              </a:rPr>
              <a:t>Design a schema that does not suffer from the insertion, deletion and update anomalies. If there are any present, then note them so that applications can be made to take them into account</a:t>
            </a:r>
            <a:r>
              <a:rPr lang="en-US"/>
              <a:t>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2888A7E4-DF97-4D3E-B070-1B7294F3E375}" type="slidenum">
              <a:rPr lang="en-US"/>
              <a:pPr/>
              <a:t>11</a:t>
            </a:fld>
            <a:endParaRPr lang="en-US"/>
          </a:p>
        </p:txBody>
      </p:sp>
      <p:sp>
        <p:nvSpPr>
          <p:cNvPr id="215042" name="Rectangle 2"/>
          <p:cNvSpPr>
            <a:spLocks noGrp="1" noChangeArrowheads="1"/>
          </p:cNvSpPr>
          <p:nvPr>
            <p:ph type="title"/>
          </p:nvPr>
        </p:nvSpPr>
        <p:spPr/>
        <p:txBody>
          <a:bodyPr/>
          <a:lstStyle/>
          <a:p>
            <a:r>
              <a:rPr lang="en-US" sz="3200" b="1">
                <a:cs typeface="Times New Roman" pitchFamily="18" charset="0"/>
              </a:rPr>
              <a:t>1.3 Null Values in Tuples</a:t>
            </a:r>
            <a:r>
              <a:rPr lang="en-US"/>
              <a:t> </a:t>
            </a:r>
          </a:p>
        </p:txBody>
      </p:sp>
      <p:sp>
        <p:nvSpPr>
          <p:cNvPr id="215043" name="Rectangle 3"/>
          <p:cNvSpPr>
            <a:spLocks noGrp="1" noChangeArrowheads="1"/>
          </p:cNvSpPr>
          <p:nvPr>
            <p:ph type="body" idx="1"/>
          </p:nvPr>
        </p:nvSpPr>
        <p:spPr/>
        <p:txBody>
          <a:bodyPr/>
          <a:lstStyle/>
          <a:p>
            <a:pPr>
              <a:lnSpc>
                <a:spcPct val="90000"/>
              </a:lnSpc>
              <a:buFont typeface="Wingdings" pitchFamily="2" charset="2"/>
              <a:buNone/>
            </a:pPr>
            <a:r>
              <a:rPr lang="en-US" sz="2800" b="1">
                <a:cs typeface="Times New Roman" pitchFamily="18" charset="0"/>
              </a:rPr>
              <a:t>GUIDELINE 3: </a:t>
            </a:r>
            <a:r>
              <a:rPr lang="en-US" sz="2800">
                <a:cs typeface="Times New Roman" pitchFamily="18" charset="0"/>
              </a:rPr>
              <a:t>Relations should be designed such that their tuples will have as few NULL values as possible</a:t>
            </a:r>
          </a:p>
          <a:p>
            <a:pPr>
              <a:lnSpc>
                <a:spcPct val="90000"/>
              </a:lnSpc>
            </a:pPr>
            <a:r>
              <a:rPr lang="en-US" sz="2800">
                <a:cs typeface="Times New Roman" pitchFamily="18" charset="0"/>
              </a:rPr>
              <a:t> Attributes that are NULL frequently could be placed in separate relations (with the primary key)</a:t>
            </a:r>
          </a:p>
          <a:p>
            <a:pPr>
              <a:lnSpc>
                <a:spcPct val="90000"/>
              </a:lnSpc>
            </a:pPr>
            <a:r>
              <a:rPr lang="en-US" sz="2800">
                <a:cs typeface="Times New Roman" pitchFamily="18" charset="0"/>
              </a:rPr>
              <a:t> Reasons for nulls:</a:t>
            </a:r>
          </a:p>
          <a:p>
            <a:pPr lvl="1">
              <a:lnSpc>
                <a:spcPct val="90000"/>
              </a:lnSpc>
            </a:pPr>
            <a:r>
              <a:rPr lang="en-US" sz="2400">
                <a:cs typeface="Times New Roman" pitchFamily="18" charset="0"/>
              </a:rPr>
              <a:t>attribute not applicable or invalid</a:t>
            </a:r>
          </a:p>
          <a:p>
            <a:pPr lvl="1">
              <a:lnSpc>
                <a:spcPct val="90000"/>
              </a:lnSpc>
            </a:pPr>
            <a:r>
              <a:rPr lang="en-US" sz="2400">
                <a:cs typeface="Times New Roman" pitchFamily="18" charset="0"/>
              </a:rPr>
              <a:t>attribute value unknown  (may exist)</a:t>
            </a:r>
          </a:p>
          <a:p>
            <a:pPr lvl="1">
              <a:lnSpc>
                <a:spcPct val="90000"/>
              </a:lnSpc>
            </a:pPr>
            <a:r>
              <a:rPr lang="en-US" sz="2400">
                <a:cs typeface="Times New Roman" pitchFamily="18" charset="0"/>
              </a:rPr>
              <a:t>value known to exist, but unavailable</a:t>
            </a:r>
            <a:r>
              <a:rPr lang="en-US" sz="2400"/>
              <a: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2D918DDC-2CB0-4377-B931-9B92C172174B}" type="slidenum">
              <a:rPr lang="en-US"/>
              <a:pPr/>
              <a:t>12</a:t>
            </a:fld>
            <a:endParaRPr lang="en-US"/>
          </a:p>
        </p:txBody>
      </p:sp>
      <p:sp>
        <p:nvSpPr>
          <p:cNvPr id="216066" name="Rectangle 2"/>
          <p:cNvSpPr>
            <a:spLocks noGrp="1" noChangeArrowheads="1"/>
          </p:cNvSpPr>
          <p:nvPr>
            <p:ph type="title"/>
          </p:nvPr>
        </p:nvSpPr>
        <p:spPr/>
        <p:txBody>
          <a:bodyPr/>
          <a:lstStyle/>
          <a:p>
            <a:r>
              <a:rPr lang="en-US" sz="3200" b="1">
                <a:cs typeface="Times New Roman" pitchFamily="18" charset="0"/>
              </a:rPr>
              <a:t>1.4 Spurious Tuples</a:t>
            </a:r>
            <a:r>
              <a:rPr lang="en-US"/>
              <a:t> </a:t>
            </a:r>
          </a:p>
        </p:txBody>
      </p:sp>
      <p:sp>
        <p:nvSpPr>
          <p:cNvPr id="216067" name="Rectangle 3"/>
          <p:cNvSpPr>
            <a:spLocks noGrp="1" noChangeArrowheads="1"/>
          </p:cNvSpPr>
          <p:nvPr>
            <p:ph type="body" idx="1"/>
          </p:nvPr>
        </p:nvSpPr>
        <p:spPr/>
        <p:txBody>
          <a:bodyPr/>
          <a:lstStyle/>
          <a:p>
            <a:pPr>
              <a:lnSpc>
                <a:spcPct val="90000"/>
              </a:lnSpc>
            </a:pPr>
            <a:r>
              <a:rPr lang="en-US" sz="2800">
                <a:cs typeface="Times New Roman" pitchFamily="18" charset="0"/>
              </a:rPr>
              <a:t>Bad designs for a relational database may result in erroneous results for certain JOIN operations</a:t>
            </a:r>
          </a:p>
          <a:p>
            <a:pPr>
              <a:lnSpc>
                <a:spcPct val="90000"/>
              </a:lnSpc>
            </a:pPr>
            <a:r>
              <a:rPr lang="en-US" sz="2800">
                <a:cs typeface="Times New Roman" pitchFamily="18" charset="0"/>
              </a:rPr>
              <a:t>The "lossless join" property is used to guarantee meaningful results for join operations</a:t>
            </a:r>
            <a:r>
              <a:rPr lang="en-US" sz="2800"/>
              <a:t> </a:t>
            </a:r>
          </a:p>
          <a:p>
            <a:pPr>
              <a:lnSpc>
                <a:spcPct val="90000"/>
              </a:lnSpc>
              <a:buFont typeface="Wingdings" pitchFamily="2" charset="2"/>
              <a:buNone/>
            </a:pPr>
            <a:endParaRPr lang="en-US" sz="2800"/>
          </a:p>
          <a:p>
            <a:pPr>
              <a:lnSpc>
                <a:spcPct val="90000"/>
              </a:lnSpc>
              <a:buFont typeface="Wingdings" pitchFamily="2" charset="2"/>
              <a:buNone/>
            </a:pPr>
            <a:r>
              <a:rPr lang="en-US" sz="2800" b="1">
                <a:cs typeface="Times New Roman" pitchFamily="18" charset="0"/>
              </a:rPr>
              <a:t>GUIDELINE 4: </a:t>
            </a:r>
            <a:r>
              <a:rPr lang="en-US" sz="2800">
                <a:cs typeface="Times New Roman" pitchFamily="18" charset="0"/>
              </a:rPr>
              <a:t>The relations should be designed to satisfy the lossless join condition. No spurious tuples should be generated by doing a natural-join of any relations.</a:t>
            </a:r>
          </a:p>
          <a:p>
            <a:pPr>
              <a:lnSpc>
                <a:spcPct val="90000"/>
              </a:lnSpc>
              <a:buFont typeface="Wingdings" pitchFamily="2" charset="2"/>
              <a:buNone/>
            </a:pPr>
            <a:endParaRPr lang="en-US" sz="2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BD40CC97-05E2-4423-BEDF-CB9FA60527B7}" type="slidenum">
              <a:rPr lang="en-US"/>
              <a:pPr/>
              <a:t>13</a:t>
            </a:fld>
            <a:endParaRPr lang="en-US"/>
          </a:p>
        </p:txBody>
      </p:sp>
      <p:sp>
        <p:nvSpPr>
          <p:cNvPr id="217090" name="Rectangle 2"/>
          <p:cNvSpPr>
            <a:spLocks noGrp="1" noChangeArrowheads="1"/>
          </p:cNvSpPr>
          <p:nvPr>
            <p:ph type="title"/>
          </p:nvPr>
        </p:nvSpPr>
        <p:spPr/>
        <p:txBody>
          <a:bodyPr/>
          <a:lstStyle/>
          <a:p>
            <a:r>
              <a:rPr lang="en-US" sz="3200" b="1">
                <a:cs typeface="Times New Roman" pitchFamily="18" charset="0"/>
              </a:rPr>
              <a:t>Spurious Tuples (2)</a:t>
            </a:r>
          </a:p>
        </p:txBody>
      </p:sp>
      <p:sp>
        <p:nvSpPr>
          <p:cNvPr id="217091" name="Rectangle 3"/>
          <p:cNvSpPr>
            <a:spLocks noGrp="1" noChangeArrowheads="1"/>
          </p:cNvSpPr>
          <p:nvPr>
            <p:ph type="body" idx="1"/>
          </p:nvPr>
        </p:nvSpPr>
        <p:spPr>
          <a:xfrm>
            <a:off x="685800" y="1981200"/>
            <a:ext cx="8153400" cy="4114800"/>
          </a:xfrm>
        </p:spPr>
        <p:txBody>
          <a:bodyPr/>
          <a:lstStyle/>
          <a:p>
            <a:pPr marL="609600" indent="-609600">
              <a:buFont typeface="Wingdings" pitchFamily="2" charset="2"/>
              <a:buNone/>
            </a:pPr>
            <a:r>
              <a:rPr lang="en-US">
                <a:cs typeface="Times New Roman" pitchFamily="18" charset="0"/>
              </a:rPr>
              <a:t> </a:t>
            </a:r>
            <a:r>
              <a:rPr lang="en-US" sz="2800">
                <a:cs typeface="Times New Roman" pitchFamily="18" charset="0"/>
              </a:rPr>
              <a:t>There are two important properties of decompositions: </a:t>
            </a:r>
          </a:p>
          <a:p>
            <a:pPr marL="609600" indent="-609600">
              <a:buFont typeface="Wingdings" pitchFamily="2" charset="2"/>
              <a:buAutoNum type="alphaLcParenBoth"/>
            </a:pPr>
            <a:r>
              <a:rPr lang="en-US" sz="2800">
                <a:cs typeface="Times New Roman" pitchFamily="18" charset="0"/>
              </a:rPr>
              <a:t>non-additive or losslessness of the corresponding join</a:t>
            </a:r>
          </a:p>
          <a:p>
            <a:pPr marL="609600" indent="-609600">
              <a:buFont typeface="Wingdings" pitchFamily="2" charset="2"/>
              <a:buAutoNum type="alphaLcParenBoth"/>
            </a:pPr>
            <a:r>
              <a:rPr lang="en-US" sz="2800">
                <a:cs typeface="Times New Roman" pitchFamily="18" charset="0"/>
              </a:rPr>
              <a:t>preservation of the functional dependencies. </a:t>
            </a:r>
          </a:p>
          <a:p>
            <a:pPr marL="609600" indent="-609600">
              <a:buFont typeface="Wingdings" pitchFamily="2" charset="2"/>
              <a:buNone/>
            </a:pPr>
            <a:endParaRPr lang="en-US" sz="2800">
              <a:cs typeface="Times New Roman" pitchFamily="18" charset="0"/>
            </a:endParaRPr>
          </a:p>
          <a:p>
            <a:pPr marL="609600" indent="-609600">
              <a:buFont typeface="Wingdings" pitchFamily="2" charset="2"/>
              <a:buNone/>
            </a:pPr>
            <a:r>
              <a:rPr lang="en-US" sz="2800">
                <a:cs typeface="Times New Roman" pitchFamily="18" charset="0"/>
              </a:rPr>
              <a:t>Note that property (a) is extremely important and </a:t>
            </a:r>
            <a:r>
              <a:rPr lang="en-US" sz="2800" i="1">
                <a:cs typeface="Times New Roman" pitchFamily="18" charset="0"/>
              </a:rPr>
              <a:t>cannot</a:t>
            </a:r>
            <a:r>
              <a:rPr lang="en-US" sz="2800">
                <a:cs typeface="Times New Roman" pitchFamily="18" charset="0"/>
              </a:rPr>
              <a:t> be sacrificed. Property (b) is less stringent and may be sacrificed. (See Chapter 11).</a:t>
            </a:r>
            <a:r>
              <a:rPr lang="en-US" sz="2800"/>
              <a: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3A780CA4-9E37-474A-9A67-719D3548F6E0}" type="slidenum">
              <a:rPr lang="en-US"/>
              <a:pPr/>
              <a:t>14</a:t>
            </a:fld>
            <a:endParaRPr lang="en-US"/>
          </a:p>
        </p:txBody>
      </p:sp>
      <p:sp>
        <p:nvSpPr>
          <p:cNvPr id="218114" name="Rectangle 2"/>
          <p:cNvSpPr>
            <a:spLocks noGrp="1" noChangeArrowheads="1"/>
          </p:cNvSpPr>
          <p:nvPr>
            <p:ph type="title"/>
          </p:nvPr>
        </p:nvSpPr>
        <p:spPr/>
        <p:txBody>
          <a:bodyPr/>
          <a:lstStyle/>
          <a:p>
            <a:r>
              <a:rPr lang="en-US" sz="3200" b="1">
                <a:cs typeface="Times New Roman" pitchFamily="18" charset="0"/>
              </a:rPr>
              <a:t>2.1  Functional Dependencies (1)</a:t>
            </a:r>
            <a:r>
              <a:rPr lang="en-US"/>
              <a:t> </a:t>
            </a:r>
          </a:p>
        </p:txBody>
      </p:sp>
      <p:sp>
        <p:nvSpPr>
          <p:cNvPr id="218115" name="Rectangle 3"/>
          <p:cNvSpPr>
            <a:spLocks noGrp="1" noChangeArrowheads="1"/>
          </p:cNvSpPr>
          <p:nvPr>
            <p:ph type="body" idx="1"/>
          </p:nvPr>
        </p:nvSpPr>
        <p:spPr>
          <a:xfrm>
            <a:off x="685800" y="1930400"/>
            <a:ext cx="7772400" cy="4114800"/>
          </a:xfrm>
        </p:spPr>
        <p:txBody>
          <a:bodyPr/>
          <a:lstStyle/>
          <a:p>
            <a:pPr>
              <a:lnSpc>
                <a:spcPct val="90000"/>
              </a:lnSpc>
            </a:pPr>
            <a:r>
              <a:rPr lang="en-US" sz="2800">
                <a:cs typeface="Times New Roman" pitchFamily="18" charset="0"/>
              </a:rPr>
              <a:t>Functional dependencies (FDs) are used to specify </a:t>
            </a:r>
            <a:r>
              <a:rPr lang="en-US" sz="2800" i="1">
                <a:cs typeface="Times New Roman" pitchFamily="18" charset="0"/>
              </a:rPr>
              <a:t>formal measures</a:t>
            </a:r>
            <a:r>
              <a:rPr lang="en-US" sz="2800">
                <a:cs typeface="Times New Roman" pitchFamily="18" charset="0"/>
              </a:rPr>
              <a:t>  of the "goodness" of relational designs</a:t>
            </a:r>
          </a:p>
          <a:p>
            <a:pPr>
              <a:lnSpc>
                <a:spcPct val="90000"/>
              </a:lnSpc>
            </a:pPr>
            <a:r>
              <a:rPr lang="en-US" sz="2800">
                <a:cs typeface="Times New Roman" pitchFamily="18" charset="0"/>
              </a:rPr>
              <a:t>FDs and keys are used to define </a:t>
            </a:r>
            <a:r>
              <a:rPr lang="en-US" sz="2800" b="1">
                <a:cs typeface="Times New Roman" pitchFamily="18" charset="0"/>
              </a:rPr>
              <a:t>normal forms</a:t>
            </a:r>
            <a:r>
              <a:rPr lang="en-US" sz="2800">
                <a:cs typeface="Times New Roman" pitchFamily="18" charset="0"/>
              </a:rPr>
              <a:t> for relations</a:t>
            </a:r>
          </a:p>
          <a:p>
            <a:pPr>
              <a:lnSpc>
                <a:spcPct val="90000"/>
              </a:lnSpc>
            </a:pPr>
            <a:r>
              <a:rPr lang="en-US" sz="2800">
                <a:cs typeface="Times New Roman" pitchFamily="18" charset="0"/>
              </a:rPr>
              <a:t>FDs are </a:t>
            </a:r>
            <a:r>
              <a:rPr lang="en-US" sz="2800" b="1">
                <a:cs typeface="Times New Roman" pitchFamily="18" charset="0"/>
              </a:rPr>
              <a:t>constraints</a:t>
            </a:r>
            <a:r>
              <a:rPr lang="en-US" sz="2800">
                <a:cs typeface="Times New Roman" pitchFamily="18" charset="0"/>
              </a:rPr>
              <a:t> that are derived from the </a:t>
            </a:r>
            <a:r>
              <a:rPr lang="en-US" sz="2800" i="1">
                <a:cs typeface="Times New Roman" pitchFamily="18" charset="0"/>
              </a:rPr>
              <a:t>meaning</a:t>
            </a:r>
            <a:r>
              <a:rPr lang="en-US" sz="2800">
                <a:cs typeface="Times New Roman" pitchFamily="18" charset="0"/>
              </a:rPr>
              <a:t>  and </a:t>
            </a:r>
            <a:r>
              <a:rPr lang="en-US" sz="2800" i="1">
                <a:cs typeface="Times New Roman" pitchFamily="18" charset="0"/>
              </a:rPr>
              <a:t>interrelationships</a:t>
            </a:r>
            <a:r>
              <a:rPr lang="en-US" sz="2800">
                <a:cs typeface="Times New Roman" pitchFamily="18" charset="0"/>
              </a:rPr>
              <a:t>  of the data attributes</a:t>
            </a:r>
          </a:p>
          <a:p>
            <a:pPr>
              <a:lnSpc>
                <a:spcPct val="90000"/>
              </a:lnSpc>
            </a:pPr>
            <a:r>
              <a:rPr lang="en-US" sz="2800">
                <a:cs typeface="Times New Roman" pitchFamily="18" charset="0"/>
              </a:rPr>
              <a:t>A set of attributes X </a:t>
            </a:r>
            <a:r>
              <a:rPr lang="en-US" sz="2800" i="1">
                <a:cs typeface="Times New Roman" pitchFamily="18" charset="0"/>
              </a:rPr>
              <a:t>functionally determines</a:t>
            </a:r>
            <a:r>
              <a:rPr lang="en-US" sz="2800">
                <a:cs typeface="Times New Roman" pitchFamily="18" charset="0"/>
              </a:rPr>
              <a:t>  a set of attributes Y if the value of X determines a unique value for 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68317FD4-9484-4064-898B-60A16ECE6473}" type="slidenum">
              <a:rPr lang="en-US"/>
              <a:pPr/>
              <a:t>15</a:t>
            </a:fld>
            <a:endParaRPr lang="en-US"/>
          </a:p>
        </p:txBody>
      </p:sp>
      <p:sp>
        <p:nvSpPr>
          <p:cNvPr id="219138" name="Rectangle 2"/>
          <p:cNvSpPr>
            <a:spLocks noGrp="1" noChangeArrowheads="1"/>
          </p:cNvSpPr>
          <p:nvPr>
            <p:ph type="title"/>
          </p:nvPr>
        </p:nvSpPr>
        <p:spPr/>
        <p:txBody>
          <a:bodyPr/>
          <a:lstStyle/>
          <a:p>
            <a:r>
              <a:rPr lang="en-US" sz="3200" b="1">
                <a:cs typeface="Times New Roman" pitchFamily="18" charset="0"/>
              </a:rPr>
              <a:t>Functional Dependencies (2)</a:t>
            </a:r>
          </a:p>
        </p:txBody>
      </p:sp>
      <p:sp>
        <p:nvSpPr>
          <p:cNvPr id="219139" name="Rectangle 3"/>
          <p:cNvSpPr>
            <a:spLocks noGrp="1" noChangeArrowheads="1"/>
          </p:cNvSpPr>
          <p:nvPr>
            <p:ph type="body" idx="1"/>
          </p:nvPr>
        </p:nvSpPr>
        <p:spPr/>
        <p:txBody>
          <a:bodyPr/>
          <a:lstStyle/>
          <a:p>
            <a:r>
              <a:rPr lang="en-US" sz="2400">
                <a:cs typeface="Times New Roman" pitchFamily="18" charset="0"/>
              </a:rPr>
              <a:t>X </a:t>
            </a:r>
            <a:r>
              <a:rPr lang="en-US" sz="2400">
                <a:latin typeface="BostonII" charset="0"/>
                <a:cs typeface="Times New Roman" pitchFamily="18" charset="0"/>
              </a:rPr>
              <a:t>-&gt; </a:t>
            </a:r>
            <a:r>
              <a:rPr lang="en-US" sz="2400">
                <a:cs typeface="Times New Roman" pitchFamily="18" charset="0"/>
              </a:rPr>
              <a:t>Y holds if whenever two tuples have the same value for X, they </a:t>
            </a:r>
            <a:r>
              <a:rPr lang="en-US" sz="2400" i="1">
                <a:cs typeface="Times New Roman" pitchFamily="18" charset="0"/>
              </a:rPr>
              <a:t>must have</a:t>
            </a:r>
            <a:r>
              <a:rPr lang="en-US" sz="2400">
                <a:cs typeface="Times New Roman" pitchFamily="18" charset="0"/>
              </a:rPr>
              <a:t>  the same value for Y</a:t>
            </a:r>
          </a:p>
          <a:p>
            <a:r>
              <a:rPr lang="en-US" sz="2400">
                <a:cs typeface="Times New Roman" pitchFamily="18" charset="0"/>
              </a:rPr>
              <a:t>For any two tuples t1 and t2 in any relation instance r(R): </a:t>
            </a:r>
            <a:r>
              <a:rPr lang="en-US" sz="2400" i="1">
                <a:cs typeface="Times New Roman" pitchFamily="18" charset="0"/>
              </a:rPr>
              <a:t>If</a:t>
            </a:r>
            <a:r>
              <a:rPr lang="en-US" sz="2400">
                <a:cs typeface="Times New Roman" pitchFamily="18" charset="0"/>
              </a:rPr>
              <a:t>  t1[X]=t2[X], </a:t>
            </a:r>
            <a:r>
              <a:rPr lang="en-US" sz="2400" i="1">
                <a:cs typeface="Times New Roman" pitchFamily="18" charset="0"/>
              </a:rPr>
              <a:t>then</a:t>
            </a:r>
            <a:r>
              <a:rPr lang="en-US" sz="2400">
                <a:cs typeface="Times New Roman" pitchFamily="18" charset="0"/>
              </a:rPr>
              <a:t>  t1[Y]=t2[Y]</a:t>
            </a:r>
          </a:p>
          <a:p>
            <a:r>
              <a:rPr lang="en-US" sz="2400">
                <a:cs typeface="Times New Roman" pitchFamily="18" charset="0"/>
              </a:rPr>
              <a:t>X </a:t>
            </a:r>
            <a:r>
              <a:rPr lang="en-US" sz="2400">
                <a:latin typeface="BostonII" charset="0"/>
                <a:cs typeface="Times New Roman" pitchFamily="18" charset="0"/>
              </a:rPr>
              <a:t>-&gt; </a:t>
            </a:r>
            <a:r>
              <a:rPr lang="en-US" sz="2400">
                <a:cs typeface="Times New Roman" pitchFamily="18" charset="0"/>
              </a:rPr>
              <a:t>Y in R specifies a </a:t>
            </a:r>
            <a:r>
              <a:rPr lang="en-US" sz="2400" i="1">
                <a:cs typeface="Times New Roman" pitchFamily="18" charset="0"/>
              </a:rPr>
              <a:t>constraint</a:t>
            </a:r>
            <a:r>
              <a:rPr lang="en-US" sz="2400">
                <a:cs typeface="Times New Roman" pitchFamily="18" charset="0"/>
              </a:rPr>
              <a:t>  on all relation instances r(R)</a:t>
            </a:r>
          </a:p>
          <a:p>
            <a:r>
              <a:rPr lang="en-US" sz="2400">
                <a:cs typeface="Times New Roman" pitchFamily="18" charset="0"/>
              </a:rPr>
              <a:t>Written as X </a:t>
            </a:r>
            <a:r>
              <a:rPr lang="en-US" sz="2400">
                <a:latin typeface="BostonII" charset="0"/>
                <a:cs typeface="Times New Roman" pitchFamily="18" charset="0"/>
              </a:rPr>
              <a:t>-&gt; </a:t>
            </a:r>
            <a:r>
              <a:rPr lang="en-US" sz="2400">
                <a:cs typeface="Times New Roman" pitchFamily="18" charset="0"/>
              </a:rPr>
              <a:t>Y; can be displayed graphically on a relation schema as in Figures.  ( denoted by the arrow:  ).</a:t>
            </a:r>
          </a:p>
          <a:p>
            <a:r>
              <a:rPr lang="en-US" sz="2400">
                <a:cs typeface="Times New Roman" pitchFamily="18" charset="0"/>
              </a:rPr>
              <a:t>FDs are derived from the real-world constraints on the attributes</a:t>
            </a:r>
            <a:r>
              <a:rPr lang="en-US" sz="2800"/>
              <a:t>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C72EE393-5651-4AEF-983F-4F0CCD5D7752}" type="slidenum">
              <a:rPr lang="en-US"/>
              <a:pPr/>
              <a:t>16</a:t>
            </a:fld>
            <a:endParaRPr lang="en-US"/>
          </a:p>
        </p:txBody>
      </p:sp>
      <p:sp>
        <p:nvSpPr>
          <p:cNvPr id="220162" name="Rectangle 2"/>
          <p:cNvSpPr>
            <a:spLocks noGrp="1" noChangeArrowheads="1"/>
          </p:cNvSpPr>
          <p:nvPr>
            <p:ph type="title"/>
          </p:nvPr>
        </p:nvSpPr>
        <p:spPr/>
        <p:txBody>
          <a:bodyPr/>
          <a:lstStyle/>
          <a:p>
            <a:r>
              <a:rPr lang="en-US" sz="3200" b="1">
                <a:cs typeface="Times New Roman" pitchFamily="18" charset="0"/>
              </a:rPr>
              <a:t>Examples of FD constraints (1)</a:t>
            </a:r>
            <a:r>
              <a:rPr lang="en-US"/>
              <a:t> </a:t>
            </a:r>
          </a:p>
        </p:txBody>
      </p:sp>
      <p:sp>
        <p:nvSpPr>
          <p:cNvPr id="220163" name="Rectangle 3"/>
          <p:cNvSpPr>
            <a:spLocks noGrp="1" noChangeArrowheads="1"/>
          </p:cNvSpPr>
          <p:nvPr>
            <p:ph type="body" idx="1"/>
          </p:nvPr>
        </p:nvSpPr>
        <p:spPr/>
        <p:txBody>
          <a:bodyPr/>
          <a:lstStyle/>
          <a:p>
            <a:pPr>
              <a:lnSpc>
                <a:spcPct val="90000"/>
              </a:lnSpc>
            </a:pPr>
            <a:r>
              <a:rPr lang="en-US" sz="2800">
                <a:cs typeface="Times New Roman" pitchFamily="18" charset="0"/>
              </a:rPr>
              <a:t>social security number determines employee name</a:t>
            </a:r>
          </a:p>
          <a:p>
            <a:pPr>
              <a:lnSpc>
                <a:spcPct val="90000"/>
              </a:lnSpc>
              <a:buFont typeface="Wingdings" pitchFamily="2" charset="2"/>
              <a:buNone/>
            </a:pPr>
            <a:r>
              <a:rPr lang="en-US" sz="2800">
                <a:cs typeface="Times New Roman" pitchFamily="18" charset="0"/>
              </a:rPr>
              <a:t>	SSN </a:t>
            </a:r>
            <a:r>
              <a:rPr lang="en-US" sz="2800">
                <a:latin typeface="BostonII" charset="0"/>
                <a:cs typeface="Times New Roman" pitchFamily="18" charset="0"/>
              </a:rPr>
              <a:t>-&gt; </a:t>
            </a:r>
            <a:r>
              <a:rPr lang="en-US" sz="2800">
                <a:cs typeface="Times New Roman" pitchFamily="18" charset="0"/>
              </a:rPr>
              <a:t>ENAME</a:t>
            </a:r>
          </a:p>
          <a:p>
            <a:pPr>
              <a:lnSpc>
                <a:spcPct val="90000"/>
              </a:lnSpc>
            </a:pPr>
            <a:r>
              <a:rPr lang="en-US" sz="2800">
                <a:cs typeface="Times New Roman" pitchFamily="18" charset="0"/>
              </a:rPr>
              <a:t>project number determines project name and location</a:t>
            </a:r>
          </a:p>
          <a:p>
            <a:pPr>
              <a:lnSpc>
                <a:spcPct val="90000"/>
              </a:lnSpc>
              <a:buFont typeface="Wingdings" pitchFamily="2" charset="2"/>
              <a:buNone/>
            </a:pPr>
            <a:r>
              <a:rPr lang="en-US" sz="2800">
                <a:cs typeface="Times New Roman" pitchFamily="18" charset="0"/>
              </a:rPr>
              <a:t>	PNUMBER </a:t>
            </a:r>
            <a:r>
              <a:rPr lang="en-US" sz="2800">
                <a:latin typeface="BostonII" charset="0"/>
                <a:cs typeface="Times New Roman" pitchFamily="18" charset="0"/>
              </a:rPr>
              <a:t>-&gt; </a:t>
            </a:r>
            <a:r>
              <a:rPr lang="en-US" sz="2800">
                <a:cs typeface="Times New Roman" pitchFamily="18" charset="0"/>
              </a:rPr>
              <a:t>{PNAME, PLOCATION}</a:t>
            </a:r>
          </a:p>
          <a:p>
            <a:pPr>
              <a:lnSpc>
                <a:spcPct val="90000"/>
              </a:lnSpc>
            </a:pPr>
            <a:r>
              <a:rPr lang="en-US" sz="2800">
                <a:cs typeface="Times New Roman" pitchFamily="18" charset="0"/>
              </a:rPr>
              <a:t>employee ssn and project number determines the hours per week that the employee works on the project</a:t>
            </a:r>
          </a:p>
          <a:p>
            <a:pPr>
              <a:lnSpc>
                <a:spcPct val="90000"/>
              </a:lnSpc>
              <a:buFont typeface="Wingdings" pitchFamily="2" charset="2"/>
              <a:buNone/>
            </a:pPr>
            <a:r>
              <a:rPr lang="en-US" sz="2800">
                <a:cs typeface="Times New Roman" pitchFamily="18" charset="0"/>
              </a:rPr>
              <a:t>	{SSN, PNUMBER} </a:t>
            </a:r>
            <a:r>
              <a:rPr lang="en-US" sz="2800">
                <a:latin typeface="BostonII" charset="0"/>
                <a:cs typeface="Times New Roman" pitchFamily="18" charset="0"/>
              </a:rPr>
              <a:t>-&gt; </a:t>
            </a:r>
            <a:r>
              <a:rPr lang="en-US" sz="2800">
                <a:cs typeface="Times New Roman" pitchFamily="18" charset="0"/>
              </a:rPr>
              <a:t>HOURS</a:t>
            </a:r>
            <a:r>
              <a:rPr lang="en-US" sz="2800"/>
              <a:t>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2EFAFFE9-92A6-4948-93E1-CB86A0A8E840}" type="slidenum">
              <a:rPr lang="en-US"/>
              <a:pPr/>
              <a:t>17</a:t>
            </a:fld>
            <a:endParaRPr lang="en-US"/>
          </a:p>
        </p:txBody>
      </p:sp>
      <p:sp>
        <p:nvSpPr>
          <p:cNvPr id="221186" name="Rectangle 2"/>
          <p:cNvSpPr>
            <a:spLocks noGrp="1" noChangeArrowheads="1"/>
          </p:cNvSpPr>
          <p:nvPr>
            <p:ph type="title"/>
          </p:nvPr>
        </p:nvSpPr>
        <p:spPr/>
        <p:txBody>
          <a:bodyPr/>
          <a:lstStyle/>
          <a:p>
            <a:r>
              <a:rPr lang="en-US" sz="3200" b="1">
                <a:cs typeface="Times New Roman" pitchFamily="18" charset="0"/>
              </a:rPr>
              <a:t>Examples of FD constraints (2)</a:t>
            </a:r>
          </a:p>
        </p:txBody>
      </p:sp>
      <p:sp>
        <p:nvSpPr>
          <p:cNvPr id="221187" name="Rectangle 3"/>
          <p:cNvSpPr>
            <a:spLocks noGrp="1" noChangeArrowheads="1"/>
          </p:cNvSpPr>
          <p:nvPr>
            <p:ph type="body" idx="1"/>
          </p:nvPr>
        </p:nvSpPr>
        <p:spPr/>
        <p:txBody>
          <a:bodyPr/>
          <a:lstStyle/>
          <a:p>
            <a:r>
              <a:rPr lang="en-US" sz="2800">
                <a:cs typeface="Times New Roman" pitchFamily="18" charset="0"/>
              </a:rPr>
              <a:t>An FD is a property of the attributes in the schema R</a:t>
            </a:r>
          </a:p>
          <a:p>
            <a:r>
              <a:rPr lang="en-US" sz="2800">
                <a:cs typeface="Times New Roman" pitchFamily="18" charset="0"/>
              </a:rPr>
              <a:t>The constraint must hold on </a:t>
            </a:r>
            <a:r>
              <a:rPr lang="en-US" sz="2800" i="1">
                <a:cs typeface="Times New Roman" pitchFamily="18" charset="0"/>
              </a:rPr>
              <a:t>every relation instance</a:t>
            </a:r>
            <a:r>
              <a:rPr lang="en-US" sz="2800">
                <a:cs typeface="Times New Roman" pitchFamily="18" charset="0"/>
              </a:rPr>
              <a:t>  r(R)</a:t>
            </a:r>
          </a:p>
          <a:p>
            <a:r>
              <a:rPr lang="en-US" sz="2800">
                <a:cs typeface="Times New Roman" pitchFamily="18" charset="0"/>
              </a:rPr>
              <a:t>If K is a key of R, then K functionally determines all attributes in R (since we never have two distinct tuples with t1[K]=t2[K])</a:t>
            </a:r>
            <a:r>
              <a:rPr lang="en-US" sz="2800"/>
              <a:t>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284B9E13-95F3-46DF-B8E6-860C668010C5}" type="slidenum">
              <a:rPr lang="en-US"/>
              <a:pPr/>
              <a:t>18</a:t>
            </a:fld>
            <a:endParaRPr lang="en-US"/>
          </a:p>
        </p:txBody>
      </p:sp>
      <p:sp>
        <p:nvSpPr>
          <p:cNvPr id="222210" name="Rectangle 2"/>
          <p:cNvSpPr>
            <a:spLocks noGrp="1" noChangeArrowheads="1"/>
          </p:cNvSpPr>
          <p:nvPr>
            <p:ph type="title"/>
          </p:nvPr>
        </p:nvSpPr>
        <p:spPr/>
        <p:txBody>
          <a:bodyPr/>
          <a:lstStyle/>
          <a:p>
            <a:r>
              <a:rPr lang="en-US" sz="3200" b="1">
                <a:cs typeface="Times New Roman" pitchFamily="18" charset="0"/>
              </a:rPr>
              <a:t>2.2 Inference Rules for FDs (1)</a:t>
            </a:r>
            <a:r>
              <a:rPr lang="en-US"/>
              <a:t> </a:t>
            </a:r>
          </a:p>
        </p:txBody>
      </p:sp>
      <p:sp>
        <p:nvSpPr>
          <p:cNvPr id="222211" name="Rectangle 3"/>
          <p:cNvSpPr>
            <a:spLocks noGrp="1" noChangeArrowheads="1"/>
          </p:cNvSpPr>
          <p:nvPr>
            <p:ph type="body" idx="1"/>
          </p:nvPr>
        </p:nvSpPr>
        <p:spPr/>
        <p:txBody>
          <a:bodyPr/>
          <a:lstStyle/>
          <a:p>
            <a:pPr>
              <a:lnSpc>
                <a:spcPct val="90000"/>
              </a:lnSpc>
            </a:pPr>
            <a:r>
              <a:rPr lang="en-US" sz="2800" dirty="0">
                <a:cs typeface="Times New Roman" pitchFamily="18" charset="0"/>
              </a:rPr>
              <a:t>Given a set of FDs F, we can </a:t>
            </a:r>
            <a:r>
              <a:rPr lang="en-US" sz="2800" i="1" dirty="0">
                <a:cs typeface="Times New Roman" pitchFamily="18" charset="0"/>
              </a:rPr>
              <a:t>infer</a:t>
            </a:r>
            <a:r>
              <a:rPr lang="en-US" sz="2800" dirty="0">
                <a:cs typeface="Times New Roman" pitchFamily="18" charset="0"/>
              </a:rPr>
              <a:t>  additional FDs that hold whenever the FDs in F hold</a:t>
            </a:r>
          </a:p>
          <a:p>
            <a:pPr>
              <a:lnSpc>
                <a:spcPct val="90000"/>
              </a:lnSpc>
              <a:buFont typeface="Wingdings" pitchFamily="2" charset="2"/>
              <a:buNone/>
            </a:pPr>
            <a:r>
              <a:rPr lang="en-US" sz="2800" dirty="0">
                <a:cs typeface="Times New Roman" pitchFamily="18" charset="0"/>
              </a:rPr>
              <a:t> </a:t>
            </a:r>
            <a:r>
              <a:rPr lang="en-US" sz="2800" b="1" u="sng" dirty="0">
                <a:cs typeface="Times New Roman" pitchFamily="18" charset="0"/>
              </a:rPr>
              <a:t>Armstrong's inference rules:</a:t>
            </a:r>
            <a:endParaRPr lang="en-US" sz="2800" b="1" dirty="0">
              <a:cs typeface="Times New Roman" pitchFamily="18" charset="0"/>
            </a:endParaRPr>
          </a:p>
          <a:p>
            <a:pPr>
              <a:lnSpc>
                <a:spcPct val="90000"/>
              </a:lnSpc>
              <a:buFont typeface="Wingdings" pitchFamily="2" charset="2"/>
              <a:buNone/>
            </a:pPr>
            <a:r>
              <a:rPr lang="en-US" sz="2400" dirty="0">
                <a:cs typeface="Times New Roman" pitchFamily="18" charset="0"/>
              </a:rPr>
              <a:t>IR1. (</a:t>
            </a:r>
            <a:r>
              <a:rPr lang="en-US" sz="2400" b="1" dirty="0">
                <a:cs typeface="Times New Roman" pitchFamily="18" charset="0"/>
              </a:rPr>
              <a:t>Reflexive</a:t>
            </a:r>
            <a:r>
              <a:rPr lang="en-US" sz="2400" dirty="0">
                <a:cs typeface="Times New Roman" pitchFamily="18" charset="0"/>
              </a:rPr>
              <a:t>) If Y </a:t>
            </a:r>
            <a:r>
              <a:rPr lang="en-US" sz="2400" i="1" u="sng" dirty="0">
                <a:latin typeface="BostonII" charset="0"/>
                <a:cs typeface="Times New Roman" pitchFamily="18" charset="0"/>
              </a:rPr>
              <a:t>subset-of</a:t>
            </a:r>
            <a:r>
              <a:rPr lang="en-US" sz="2400" dirty="0">
                <a:cs typeface="Times New Roman" pitchFamily="18" charset="0"/>
              </a:rPr>
              <a:t> X, then X </a:t>
            </a:r>
            <a:r>
              <a:rPr lang="en-US" sz="2400" dirty="0">
                <a:latin typeface="BostonII" charset="0"/>
                <a:cs typeface="Times New Roman" pitchFamily="18" charset="0"/>
              </a:rPr>
              <a:t>-&gt; </a:t>
            </a:r>
            <a:r>
              <a:rPr lang="en-US" sz="2400" dirty="0">
                <a:cs typeface="Times New Roman" pitchFamily="18" charset="0"/>
              </a:rPr>
              <a:t>Y</a:t>
            </a:r>
          </a:p>
          <a:p>
            <a:pPr>
              <a:lnSpc>
                <a:spcPct val="90000"/>
              </a:lnSpc>
              <a:buFont typeface="Wingdings" pitchFamily="2" charset="2"/>
              <a:buNone/>
            </a:pPr>
            <a:r>
              <a:rPr lang="en-US" sz="2400" dirty="0">
                <a:cs typeface="Times New Roman" pitchFamily="18" charset="0"/>
              </a:rPr>
              <a:t>IR2. (</a:t>
            </a:r>
            <a:r>
              <a:rPr lang="en-US" sz="2400" b="1" dirty="0">
                <a:cs typeface="Times New Roman" pitchFamily="18" charset="0"/>
              </a:rPr>
              <a:t>Augmentation</a:t>
            </a:r>
            <a:r>
              <a:rPr lang="en-US" sz="2400" dirty="0">
                <a:cs typeface="Times New Roman" pitchFamily="18" charset="0"/>
              </a:rPr>
              <a:t>) If X </a:t>
            </a:r>
            <a:r>
              <a:rPr lang="en-US" sz="2400" dirty="0">
                <a:latin typeface="BostonII" charset="0"/>
                <a:cs typeface="Times New Roman" pitchFamily="18" charset="0"/>
              </a:rPr>
              <a:t>-&gt; </a:t>
            </a:r>
            <a:r>
              <a:rPr lang="en-US" sz="2400" dirty="0">
                <a:cs typeface="Times New Roman" pitchFamily="18" charset="0"/>
              </a:rPr>
              <a:t>Y, then XZ </a:t>
            </a:r>
            <a:r>
              <a:rPr lang="en-US" sz="2400" dirty="0">
                <a:latin typeface="BostonII" charset="0"/>
                <a:cs typeface="Times New Roman" pitchFamily="18" charset="0"/>
              </a:rPr>
              <a:t>-&gt; </a:t>
            </a:r>
            <a:r>
              <a:rPr lang="en-US" sz="2400" dirty="0">
                <a:cs typeface="Times New Roman" pitchFamily="18" charset="0"/>
              </a:rPr>
              <a:t>YZ</a:t>
            </a:r>
          </a:p>
          <a:p>
            <a:pPr>
              <a:lnSpc>
                <a:spcPct val="90000"/>
              </a:lnSpc>
              <a:buFont typeface="Wingdings" pitchFamily="2" charset="2"/>
              <a:buNone/>
            </a:pPr>
            <a:r>
              <a:rPr lang="en-US" sz="2400" dirty="0">
                <a:cs typeface="Times New Roman" pitchFamily="18" charset="0"/>
              </a:rPr>
              <a:t>		(Notation: XZ stands for X </a:t>
            </a:r>
            <a:r>
              <a:rPr lang="en-US" sz="2400" dirty="0">
                <a:latin typeface="BostonII" charset="0"/>
                <a:cs typeface="Times New Roman" pitchFamily="18" charset="0"/>
              </a:rPr>
              <a:t>U</a:t>
            </a:r>
            <a:r>
              <a:rPr lang="en-US" sz="2400" dirty="0">
                <a:cs typeface="Times New Roman" pitchFamily="18" charset="0"/>
              </a:rPr>
              <a:t> Z)</a:t>
            </a:r>
          </a:p>
          <a:p>
            <a:pPr>
              <a:lnSpc>
                <a:spcPct val="90000"/>
              </a:lnSpc>
              <a:buFont typeface="Wingdings" pitchFamily="2" charset="2"/>
              <a:buNone/>
            </a:pPr>
            <a:r>
              <a:rPr lang="en-US" sz="2400" dirty="0">
                <a:cs typeface="Times New Roman" pitchFamily="18" charset="0"/>
              </a:rPr>
              <a:t>IR3. (</a:t>
            </a:r>
            <a:r>
              <a:rPr lang="en-US" sz="2400" b="1" dirty="0">
                <a:cs typeface="Times New Roman" pitchFamily="18" charset="0"/>
              </a:rPr>
              <a:t>Transitive</a:t>
            </a:r>
            <a:r>
              <a:rPr lang="en-US" sz="2400" dirty="0">
                <a:cs typeface="Times New Roman" pitchFamily="18" charset="0"/>
              </a:rPr>
              <a:t>) If X </a:t>
            </a:r>
            <a:r>
              <a:rPr lang="en-US" sz="2400" dirty="0">
                <a:latin typeface="BostonII" charset="0"/>
                <a:cs typeface="Times New Roman" pitchFamily="18" charset="0"/>
              </a:rPr>
              <a:t>-&gt; </a:t>
            </a:r>
            <a:r>
              <a:rPr lang="en-US" sz="2400" dirty="0">
                <a:cs typeface="Times New Roman" pitchFamily="18" charset="0"/>
              </a:rPr>
              <a:t>Y and Y </a:t>
            </a:r>
            <a:r>
              <a:rPr lang="en-US" sz="2400" dirty="0">
                <a:latin typeface="BostonII" charset="0"/>
                <a:cs typeface="Times New Roman" pitchFamily="18" charset="0"/>
              </a:rPr>
              <a:t>-&gt; </a:t>
            </a:r>
            <a:r>
              <a:rPr lang="en-US" sz="2400" dirty="0">
                <a:cs typeface="Times New Roman" pitchFamily="18" charset="0"/>
              </a:rPr>
              <a:t>Z, then X </a:t>
            </a:r>
            <a:r>
              <a:rPr lang="en-US" sz="2400" dirty="0">
                <a:latin typeface="BostonII" charset="0"/>
                <a:cs typeface="Times New Roman" pitchFamily="18" charset="0"/>
              </a:rPr>
              <a:t>-&gt; </a:t>
            </a:r>
            <a:r>
              <a:rPr lang="en-US" sz="2400" dirty="0">
                <a:cs typeface="Times New Roman" pitchFamily="18" charset="0"/>
              </a:rPr>
              <a:t>Z</a:t>
            </a:r>
          </a:p>
          <a:p>
            <a:pPr>
              <a:lnSpc>
                <a:spcPct val="90000"/>
              </a:lnSpc>
              <a:buFont typeface="Wingdings" pitchFamily="2" charset="2"/>
              <a:buNone/>
            </a:pPr>
            <a:endParaRPr lang="en-US" sz="2400" dirty="0">
              <a:cs typeface="Times New Roman" pitchFamily="18" charset="0"/>
            </a:endParaRPr>
          </a:p>
          <a:p>
            <a:pPr>
              <a:lnSpc>
                <a:spcPct val="90000"/>
              </a:lnSpc>
            </a:pPr>
            <a:r>
              <a:rPr lang="en-US" sz="2800" dirty="0">
                <a:cs typeface="Times New Roman" pitchFamily="18" charset="0"/>
              </a:rPr>
              <a:t> IR1, IR2, IR3 form a </a:t>
            </a:r>
            <a:r>
              <a:rPr lang="en-US" sz="2800" i="1" dirty="0">
                <a:cs typeface="Times New Roman" pitchFamily="18" charset="0"/>
              </a:rPr>
              <a:t>sound</a:t>
            </a:r>
            <a:r>
              <a:rPr lang="en-US" sz="2800" dirty="0">
                <a:cs typeface="Times New Roman" pitchFamily="18" charset="0"/>
              </a:rPr>
              <a:t>  and</a:t>
            </a:r>
            <a:r>
              <a:rPr lang="en-US" sz="2800" i="1" dirty="0">
                <a:cs typeface="Times New Roman" pitchFamily="18" charset="0"/>
              </a:rPr>
              <a:t> complete</a:t>
            </a:r>
            <a:r>
              <a:rPr lang="en-US" sz="2800" dirty="0">
                <a:cs typeface="Times New Roman" pitchFamily="18" charset="0"/>
              </a:rPr>
              <a:t>  set of inference rules</a:t>
            </a:r>
            <a:r>
              <a:rPr lang="en-US" sz="2800" dirty="0"/>
              <a:t> </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F9207D7C-7F01-460A-8B70-94354504F2A1}" type="slidenum">
              <a:rPr lang="en-US"/>
              <a:pPr/>
              <a:t>19</a:t>
            </a:fld>
            <a:endParaRPr lang="en-US"/>
          </a:p>
        </p:txBody>
      </p:sp>
      <p:sp>
        <p:nvSpPr>
          <p:cNvPr id="223234" name="Rectangle 2"/>
          <p:cNvSpPr>
            <a:spLocks noGrp="1" noChangeArrowheads="1"/>
          </p:cNvSpPr>
          <p:nvPr>
            <p:ph type="title"/>
          </p:nvPr>
        </p:nvSpPr>
        <p:spPr/>
        <p:txBody>
          <a:bodyPr/>
          <a:lstStyle/>
          <a:p>
            <a:r>
              <a:rPr lang="en-US" sz="3200" b="1">
                <a:cs typeface="Times New Roman" pitchFamily="18" charset="0"/>
              </a:rPr>
              <a:t>Inference Rules for FDs (2)</a:t>
            </a:r>
          </a:p>
        </p:txBody>
      </p:sp>
      <p:sp>
        <p:nvSpPr>
          <p:cNvPr id="223235" name="Rectangle 3"/>
          <p:cNvSpPr>
            <a:spLocks noGrp="1" noChangeArrowheads="1"/>
          </p:cNvSpPr>
          <p:nvPr>
            <p:ph type="body" idx="1"/>
          </p:nvPr>
        </p:nvSpPr>
        <p:spPr/>
        <p:txBody>
          <a:bodyPr/>
          <a:lstStyle/>
          <a:p>
            <a:pPr>
              <a:buFont typeface="Wingdings" pitchFamily="2" charset="2"/>
              <a:buNone/>
            </a:pPr>
            <a:r>
              <a:rPr lang="en-US" sz="2800" u="sng">
                <a:cs typeface="Times New Roman" pitchFamily="18" charset="0"/>
              </a:rPr>
              <a:t>Some </a:t>
            </a:r>
            <a:r>
              <a:rPr lang="en-US" sz="2800" b="1" u="sng">
                <a:cs typeface="Times New Roman" pitchFamily="18" charset="0"/>
              </a:rPr>
              <a:t>additional inference rules</a:t>
            </a:r>
            <a:r>
              <a:rPr lang="en-US" sz="2800" u="sng">
                <a:cs typeface="Times New Roman" pitchFamily="18" charset="0"/>
              </a:rPr>
              <a:t> that are useful:</a:t>
            </a:r>
            <a:endParaRPr lang="en-US" sz="2800">
              <a:cs typeface="Times New Roman" pitchFamily="18" charset="0"/>
            </a:endParaRPr>
          </a:p>
          <a:p>
            <a:pPr>
              <a:buFont typeface="Wingdings" pitchFamily="2" charset="2"/>
              <a:buNone/>
            </a:pPr>
            <a:r>
              <a:rPr lang="en-US" sz="2400">
                <a:cs typeface="Times New Roman" pitchFamily="18" charset="0"/>
              </a:rPr>
              <a:t>(</a:t>
            </a:r>
            <a:r>
              <a:rPr lang="en-US" sz="2400" b="1">
                <a:cs typeface="Times New Roman" pitchFamily="18" charset="0"/>
              </a:rPr>
              <a:t>Decomposition</a:t>
            </a:r>
            <a:r>
              <a:rPr lang="en-US" sz="2400">
                <a:cs typeface="Times New Roman" pitchFamily="18" charset="0"/>
              </a:rPr>
              <a:t>) If X </a:t>
            </a:r>
            <a:r>
              <a:rPr lang="en-US" sz="2400">
                <a:latin typeface="BostonII" charset="0"/>
                <a:cs typeface="Times New Roman" pitchFamily="18" charset="0"/>
              </a:rPr>
              <a:t>-&gt; </a:t>
            </a:r>
            <a:r>
              <a:rPr lang="en-US" sz="2400">
                <a:cs typeface="Times New Roman" pitchFamily="18" charset="0"/>
              </a:rPr>
              <a:t>YZ, then X </a:t>
            </a:r>
            <a:r>
              <a:rPr lang="en-US" sz="2400">
                <a:latin typeface="BostonII" charset="0"/>
                <a:cs typeface="Times New Roman" pitchFamily="18" charset="0"/>
              </a:rPr>
              <a:t>-&gt; </a:t>
            </a:r>
            <a:r>
              <a:rPr lang="en-US" sz="2400">
                <a:cs typeface="Times New Roman" pitchFamily="18" charset="0"/>
              </a:rPr>
              <a:t>Y and X </a:t>
            </a:r>
            <a:r>
              <a:rPr lang="en-US" sz="2400">
                <a:latin typeface="BostonII" charset="0"/>
                <a:cs typeface="Times New Roman" pitchFamily="18" charset="0"/>
              </a:rPr>
              <a:t>-&gt; </a:t>
            </a:r>
            <a:r>
              <a:rPr lang="en-US" sz="2400">
                <a:cs typeface="Times New Roman" pitchFamily="18" charset="0"/>
              </a:rPr>
              <a:t>Z</a:t>
            </a:r>
          </a:p>
          <a:p>
            <a:pPr>
              <a:buFont typeface="Wingdings" pitchFamily="2" charset="2"/>
              <a:buNone/>
            </a:pPr>
            <a:r>
              <a:rPr lang="en-US" sz="2400">
                <a:cs typeface="Times New Roman" pitchFamily="18" charset="0"/>
              </a:rPr>
              <a:t>(</a:t>
            </a:r>
            <a:r>
              <a:rPr lang="en-US" sz="2400" b="1">
                <a:cs typeface="Times New Roman" pitchFamily="18" charset="0"/>
              </a:rPr>
              <a:t>Union</a:t>
            </a:r>
            <a:r>
              <a:rPr lang="en-US" sz="2400">
                <a:cs typeface="Times New Roman" pitchFamily="18" charset="0"/>
              </a:rPr>
              <a:t>) If X </a:t>
            </a:r>
            <a:r>
              <a:rPr lang="en-US" sz="2400">
                <a:latin typeface="BostonII" charset="0"/>
                <a:cs typeface="Times New Roman" pitchFamily="18" charset="0"/>
              </a:rPr>
              <a:t>-&gt; </a:t>
            </a:r>
            <a:r>
              <a:rPr lang="en-US" sz="2400">
                <a:cs typeface="Times New Roman" pitchFamily="18" charset="0"/>
              </a:rPr>
              <a:t>Y and X </a:t>
            </a:r>
            <a:r>
              <a:rPr lang="en-US" sz="2400">
                <a:latin typeface="BostonII" charset="0"/>
                <a:cs typeface="Times New Roman" pitchFamily="18" charset="0"/>
              </a:rPr>
              <a:t>-&gt; </a:t>
            </a:r>
            <a:r>
              <a:rPr lang="en-US" sz="2400">
                <a:cs typeface="Times New Roman" pitchFamily="18" charset="0"/>
              </a:rPr>
              <a:t>Z, then X </a:t>
            </a:r>
            <a:r>
              <a:rPr lang="en-US" sz="2400">
                <a:latin typeface="BostonII" charset="0"/>
                <a:cs typeface="Times New Roman" pitchFamily="18" charset="0"/>
              </a:rPr>
              <a:t>-&gt; </a:t>
            </a:r>
            <a:r>
              <a:rPr lang="en-US" sz="2400">
                <a:cs typeface="Times New Roman" pitchFamily="18" charset="0"/>
              </a:rPr>
              <a:t>YZ</a:t>
            </a:r>
          </a:p>
          <a:p>
            <a:pPr>
              <a:buFont typeface="Wingdings" pitchFamily="2" charset="2"/>
              <a:buNone/>
            </a:pPr>
            <a:r>
              <a:rPr lang="en-US" sz="2400">
                <a:cs typeface="Times New Roman" pitchFamily="18" charset="0"/>
              </a:rPr>
              <a:t>(</a:t>
            </a:r>
            <a:r>
              <a:rPr lang="en-US" sz="2400" b="1">
                <a:cs typeface="Times New Roman" pitchFamily="18" charset="0"/>
              </a:rPr>
              <a:t>Psuedotransitivity</a:t>
            </a:r>
            <a:r>
              <a:rPr lang="en-US" sz="2400">
                <a:cs typeface="Times New Roman" pitchFamily="18" charset="0"/>
              </a:rPr>
              <a:t>) If X </a:t>
            </a:r>
            <a:r>
              <a:rPr lang="en-US" sz="2400">
                <a:latin typeface="BostonII" charset="0"/>
                <a:cs typeface="Times New Roman" pitchFamily="18" charset="0"/>
              </a:rPr>
              <a:t>-&gt; </a:t>
            </a:r>
            <a:r>
              <a:rPr lang="en-US" sz="2400">
                <a:cs typeface="Times New Roman" pitchFamily="18" charset="0"/>
              </a:rPr>
              <a:t>Y and WY </a:t>
            </a:r>
            <a:r>
              <a:rPr lang="en-US" sz="2400">
                <a:latin typeface="BostonII" charset="0"/>
                <a:cs typeface="Times New Roman" pitchFamily="18" charset="0"/>
              </a:rPr>
              <a:t>-&gt; </a:t>
            </a:r>
            <a:r>
              <a:rPr lang="en-US" sz="2400">
                <a:cs typeface="Times New Roman" pitchFamily="18" charset="0"/>
              </a:rPr>
              <a:t>Z, then WX </a:t>
            </a:r>
            <a:r>
              <a:rPr lang="en-US" sz="2400">
                <a:latin typeface="BostonII" charset="0"/>
                <a:cs typeface="Times New Roman" pitchFamily="18" charset="0"/>
              </a:rPr>
              <a:t>-&gt; </a:t>
            </a:r>
            <a:r>
              <a:rPr lang="en-US" sz="2400">
                <a:cs typeface="Times New Roman" pitchFamily="18" charset="0"/>
              </a:rPr>
              <a:t>Z</a:t>
            </a:r>
          </a:p>
          <a:p>
            <a:pPr>
              <a:buFont typeface="Wingdings" pitchFamily="2" charset="2"/>
              <a:buNone/>
            </a:pPr>
            <a:endParaRPr lang="en-US" sz="2400">
              <a:cs typeface="Times New Roman" pitchFamily="18" charset="0"/>
            </a:endParaRPr>
          </a:p>
          <a:p>
            <a:r>
              <a:rPr lang="en-US" sz="2800">
                <a:cs typeface="Times New Roman" pitchFamily="18" charset="0"/>
              </a:rPr>
              <a:t> The last three inference rules, as well as any other inference rules, can be deduced from IR1, IR2, and IR3 (completeness property)</a:t>
            </a:r>
            <a:r>
              <a:rPr lang="en-US" sz="2800"/>
              <a:t> </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A6253730-508D-4A38-AC51-31FC6CA98CDF}" type="slidenum">
              <a:rPr lang="en-US"/>
              <a:pPr/>
              <a:t>2</a:t>
            </a:fld>
            <a:endParaRPr lang="en-US"/>
          </a:p>
        </p:txBody>
      </p:sp>
      <p:sp>
        <p:nvSpPr>
          <p:cNvPr id="206850" name="Rectangle 2"/>
          <p:cNvSpPr>
            <a:spLocks noGrp="1" noChangeArrowheads="1"/>
          </p:cNvSpPr>
          <p:nvPr>
            <p:ph type="title"/>
          </p:nvPr>
        </p:nvSpPr>
        <p:spPr/>
        <p:txBody>
          <a:bodyPr/>
          <a:lstStyle/>
          <a:p>
            <a:r>
              <a:rPr lang="en-US" sz="3200" b="1">
                <a:cs typeface="Times New Roman" pitchFamily="18" charset="0"/>
              </a:rPr>
              <a:t>Informal Design Guidelines for Relational Databases</a:t>
            </a:r>
            <a:r>
              <a:rPr lang="en-US" sz="3200" b="1"/>
              <a:t> (2)</a:t>
            </a:r>
          </a:p>
        </p:txBody>
      </p:sp>
      <p:sp>
        <p:nvSpPr>
          <p:cNvPr id="206851" name="Rectangle 3"/>
          <p:cNvSpPr>
            <a:spLocks noGrp="1" noChangeArrowheads="1"/>
          </p:cNvSpPr>
          <p:nvPr>
            <p:ph type="body" idx="1"/>
          </p:nvPr>
        </p:nvSpPr>
        <p:spPr/>
        <p:txBody>
          <a:bodyPr/>
          <a:lstStyle/>
          <a:p>
            <a:pPr>
              <a:lnSpc>
                <a:spcPct val="90000"/>
              </a:lnSpc>
            </a:pPr>
            <a:r>
              <a:rPr lang="en-US" sz="2800">
                <a:cs typeface="Times New Roman" pitchFamily="18" charset="0"/>
              </a:rPr>
              <a:t>We first discuss informal guidelines for good relational design</a:t>
            </a:r>
          </a:p>
          <a:p>
            <a:pPr>
              <a:lnSpc>
                <a:spcPct val="90000"/>
              </a:lnSpc>
            </a:pPr>
            <a:r>
              <a:rPr lang="en-US" sz="2800">
                <a:cs typeface="Times New Roman" pitchFamily="18" charset="0"/>
              </a:rPr>
              <a:t>Then we discuss formal concepts of functional dependencies and normal forms</a:t>
            </a:r>
          </a:p>
          <a:p>
            <a:pPr>
              <a:lnSpc>
                <a:spcPct val="90000"/>
              </a:lnSpc>
              <a:buFont typeface="Wingdings" pitchFamily="2" charset="2"/>
              <a:buNone/>
            </a:pPr>
            <a:r>
              <a:rPr lang="en-US" sz="2000">
                <a:cs typeface="Times New Roman" pitchFamily="18" charset="0"/>
              </a:rPr>
              <a:t>	- 1NF (First Normal Form)</a:t>
            </a:r>
          </a:p>
          <a:p>
            <a:pPr>
              <a:lnSpc>
                <a:spcPct val="90000"/>
              </a:lnSpc>
              <a:buFont typeface="Wingdings" pitchFamily="2" charset="2"/>
              <a:buNone/>
            </a:pPr>
            <a:r>
              <a:rPr lang="en-US" sz="2000">
                <a:cs typeface="Times New Roman" pitchFamily="18" charset="0"/>
              </a:rPr>
              <a:t>	- 2NF (Second Normal Form)</a:t>
            </a:r>
          </a:p>
          <a:p>
            <a:pPr>
              <a:lnSpc>
                <a:spcPct val="90000"/>
              </a:lnSpc>
              <a:buFont typeface="Wingdings" pitchFamily="2" charset="2"/>
              <a:buNone/>
            </a:pPr>
            <a:r>
              <a:rPr lang="en-US" sz="2000">
                <a:cs typeface="Times New Roman" pitchFamily="18" charset="0"/>
              </a:rPr>
              <a:t>	- 3NF (Third Normal Form)</a:t>
            </a:r>
          </a:p>
          <a:p>
            <a:pPr>
              <a:lnSpc>
                <a:spcPct val="90000"/>
              </a:lnSpc>
              <a:buFont typeface="Wingdings" pitchFamily="2" charset="2"/>
              <a:buNone/>
            </a:pPr>
            <a:r>
              <a:rPr lang="en-US" sz="2000">
                <a:cs typeface="Times New Roman" pitchFamily="18" charset="0"/>
              </a:rPr>
              <a:t>	- BCNF (Boyce-Codd Normal Form)</a:t>
            </a:r>
          </a:p>
          <a:p>
            <a:pPr>
              <a:lnSpc>
                <a:spcPct val="90000"/>
              </a:lnSpc>
            </a:pPr>
            <a:r>
              <a:rPr lang="en-US" sz="2800">
                <a:cs typeface="Times New Roman" pitchFamily="18" charset="0"/>
              </a:rPr>
              <a:t>Additional types of dependencies, further normal forms, relational design algorithms by synthesis are discussed in Chapter 11</a:t>
            </a:r>
            <a:r>
              <a:rPr lang="en-US" sz="2800"/>
              <a:t>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E08DCD71-84DB-4AD0-83D1-E93A07656C2D}" type="slidenum">
              <a:rPr lang="en-US"/>
              <a:pPr/>
              <a:t>20</a:t>
            </a:fld>
            <a:endParaRPr lang="en-US"/>
          </a:p>
        </p:txBody>
      </p:sp>
      <p:sp>
        <p:nvSpPr>
          <p:cNvPr id="224258" name="Rectangle 2"/>
          <p:cNvSpPr>
            <a:spLocks noGrp="1" noChangeArrowheads="1"/>
          </p:cNvSpPr>
          <p:nvPr>
            <p:ph type="title"/>
          </p:nvPr>
        </p:nvSpPr>
        <p:spPr/>
        <p:txBody>
          <a:bodyPr/>
          <a:lstStyle/>
          <a:p>
            <a:r>
              <a:rPr lang="en-US" sz="3200" b="1">
                <a:cs typeface="Times New Roman" pitchFamily="18" charset="0"/>
              </a:rPr>
              <a:t>Inference Rules for FDs (3)</a:t>
            </a:r>
          </a:p>
        </p:txBody>
      </p:sp>
      <p:sp>
        <p:nvSpPr>
          <p:cNvPr id="224259" name="Rectangle 3"/>
          <p:cNvSpPr>
            <a:spLocks noGrp="1" noChangeArrowheads="1"/>
          </p:cNvSpPr>
          <p:nvPr>
            <p:ph type="body" idx="1"/>
          </p:nvPr>
        </p:nvSpPr>
        <p:spPr/>
        <p:txBody>
          <a:bodyPr/>
          <a:lstStyle/>
          <a:p>
            <a:pPr>
              <a:lnSpc>
                <a:spcPct val="90000"/>
              </a:lnSpc>
            </a:pPr>
            <a:r>
              <a:rPr lang="en-US" sz="2800" b="1">
                <a:cs typeface="Times New Roman" pitchFamily="18" charset="0"/>
              </a:rPr>
              <a:t>Closure</a:t>
            </a:r>
            <a:r>
              <a:rPr lang="en-US" sz="2800">
                <a:cs typeface="Times New Roman" pitchFamily="18" charset="0"/>
              </a:rPr>
              <a:t> of a set F of FDs is the set F</a:t>
            </a:r>
            <a:r>
              <a:rPr lang="en-US" sz="2800" baseline="30000">
                <a:cs typeface="Times New Roman" pitchFamily="18" charset="0"/>
              </a:rPr>
              <a:t>+</a:t>
            </a:r>
            <a:r>
              <a:rPr lang="en-US" sz="2800">
                <a:cs typeface="Times New Roman" pitchFamily="18" charset="0"/>
              </a:rPr>
              <a:t> of all FDs that can be inferred from F</a:t>
            </a:r>
          </a:p>
          <a:p>
            <a:pPr>
              <a:lnSpc>
                <a:spcPct val="90000"/>
              </a:lnSpc>
            </a:pPr>
            <a:endParaRPr lang="en-US" sz="2800">
              <a:cs typeface="Times New Roman" pitchFamily="18" charset="0"/>
            </a:endParaRPr>
          </a:p>
          <a:p>
            <a:pPr>
              <a:lnSpc>
                <a:spcPct val="90000"/>
              </a:lnSpc>
            </a:pPr>
            <a:r>
              <a:rPr lang="en-US" sz="2800" b="1">
                <a:cs typeface="Times New Roman" pitchFamily="18" charset="0"/>
              </a:rPr>
              <a:t>Closure</a:t>
            </a:r>
            <a:r>
              <a:rPr lang="en-US" sz="2800">
                <a:cs typeface="Times New Roman" pitchFamily="18" charset="0"/>
              </a:rPr>
              <a:t> of a set of attributes X with respect to F is the set X </a:t>
            </a:r>
            <a:r>
              <a:rPr lang="en-US" sz="2800" baseline="30000">
                <a:cs typeface="Times New Roman" pitchFamily="18" charset="0"/>
              </a:rPr>
              <a:t>+</a:t>
            </a:r>
            <a:r>
              <a:rPr lang="en-US" sz="2800">
                <a:cs typeface="Times New Roman" pitchFamily="18" charset="0"/>
              </a:rPr>
              <a:t> of all attributes that are functionally determined by X</a:t>
            </a:r>
          </a:p>
          <a:p>
            <a:pPr>
              <a:lnSpc>
                <a:spcPct val="90000"/>
              </a:lnSpc>
            </a:pPr>
            <a:endParaRPr lang="en-US" sz="2800">
              <a:cs typeface="Times New Roman" pitchFamily="18" charset="0"/>
            </a:endParaRPr>
          </a:p>
          <a:p>
            <a:pPr>
              <a:lnSpc>
                <a:spcPct val="90000"/>
              </a:lnSpc>
            </a:pPr>
            <a:r>
              <a:rPr lang="en-US" sz="2800">
                <a:cs typeface="Times New Roman" pitchFamily="18" charset="0"/>
              </a:rPr>
              <a:t>X </a:t>
            </a:r>
            <a:r>
              <a:rPr lang="en-US" sz="2800" baseline="30000">
                <a:cs typeface="Times New Roman" pitchFamily="18" charset="0"/>
              </a:rPr>
              <a:t>+</a:t>
            </a:r>
            <a:r>
              <a:rPr lang="en-US" sz="2800">
                <a:cs typeface="Times New Roman" pitchFamily="18" charset="0"/>
              </a:rPr>
              <a:t> can be calculated by repeatedly applying IR1, IR2, IR3 using the FDs in F</a:t>
            </a:r>
            <a:r>
              <a:rPr lang="en-US" sz="2800"/>
              <a:t> </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4D9A458D-F256-4D05-87FC-37EE7033F210}" type="slidenum">
              <a:rPr lang="en-US"/>
              <a:pPr/>
              <a:t>21</a:t>
            </a:fld>
            <a:endParaRPr lang="en-US"/>
          </a:p>
        </p:txBody>
      </p:sp>
      <p:sp>
        <p:nvSpPr>
          <p:cNvPr id="225282" name="Rectangle 2"/>
          <p:cNvSpPr>
            <a:spLocks noGrp="1" noChangeArrowheads="1"/>
          </p:cNvSpPr>
          <p:nvPr>
            <p:ph type="title"/>
          </p:nvPr>
        </p:nvSpPr>
        <p:spPr/>
        <p:txBody>
          <a:bodyPr/>
          <a:lstStyle/>
          <a:p>
            <a:r>
              <a:rPr lang="en-US" sz="3200" b="1">
                <a:cs typeface="Times New Roman" pitchFamily="18" charset="0"/>
              </a:rPr>
              <a:t>2.3 Equivalence of Sets of FDs</a:t>
            </a:r>
            <a:r>
              <a:rPr lang="en-US"/>
              <a:t> </a:t>
            </a:r>
          </a:p>
        </p:txBody>
      </p:sp>
      <p:sp>
        <p:nvSpPr>
          <p:cNvPr id="225283" name="Rectangle 3"/>
          <p:cNvSpPr>
            <a:spLocks noGrp="1" noChangeArrowheads="1"/>
          </p:cNvSpPr>
          <p:nvPr>
            <p:ph type="body" idx="1"/>
          </p:nvPr>
        </p:nvSpPr>
        <p:spPr/>
        <p:txBody>
          <a:bodyPr/>
          <a:lstStyle/>
          <a:p>
            <a:pPr>
              <a:lnSpc>
                <a:spcPct val="90000"/>
              </a:lnSpc>
            </a:pPr>
            <a:r>
              <a:rPr lang="en-US" sz="2800">
                <a:cs typeface="Times New Roman" pitchFamily="18" charset="0"/>
              </a:rPr>
              <a:t>Two sets of FDs F and G are </a:t>
            </a:r>
            <a:r>
              <a:rPr lang="en-US" sz="2800" b="1">
                <a:cs typeface="Times New Roman" pitchFamily="18" charset="0"/>
              </a:rPr>
              <a:t>equivalent</a:t>
            </a:r>
            <a:r>
              <a:rPr lang="en-US" sz="2800">
                <a:cs typeface="Times New Roman" pitchFamily="18" charset="0"/>
              </a:rPr>
              <a:t> if:</a:t>
            </a:r>
          </a:p>
          <a:p>
            <a:pPr>
              <a:lnSpc>
                <a:spcPct val="90000"/>
              </a:lnSpc>
              <a:buFont typeface="Wingdings" pitchFamily="2" charset="2"/>
              <a:buNone/>
            </a:pPr>
            <a:r>
              <a:rPr lang="en-US" sz="2400">
                <a:cs typeface="Times New Roman" pitchFamily="18" charset="0"/>
              </a:rPr>
              <a:t>	- every FD in F can be inferred from G, </a:t>
            </a:r>
            <a:r>
              <a:rPr lang="en-US" sz="2400" i="1">
                <a:cs typeface="Times New Roman" pitchFamily="18" charset="0"/>
              </a:rPr>
              <a:t>and</a:t>
            </a:r>
            <a:endParaRPr lang="en-US" sz="2400">
              <a:cs typeface="Times New Roman" pitchFamily="18" charset="0"/>
            </a:endParaRPr>
          </a:p>
          <a:p>
            <a:pPr>
              <a:lnSpc>
                <a:spcPct val="90000"/>
              </a:lnSpc>
              <a:buFont typeface="Wingdings" pitchFamily="2" charset="2"/>
              <a:buNone/>
            </a:pPr>
            <a:r>
              <a:rPr lang="en-US" sz="2400">
                <a:cs typeface="Times New Roman" pitchFamily="18" charset="0"/>
              </a:rPr>
              <a:t>	- every FD in G can be inferred from F</a:t>
            </a:r>
          </a:p>
          <a:p>
            <a:pPr>
              <a:lnSpc>
                <a:spcPct val="90000"/>
              </a:lnSpc>
            </a:pPr>
            <a:r>
              <a:rPr lang="en-US" sz="2800">
                <a:cs typeface="Times New Roman" pitchFamily="18" charset="0"/>
              </a:rPr>
              <a:t>Hence, F and G are equivalent if F </a:t>
            </a:r>
            <a:r>
              <a:rPr lang="en-US" sz="2800" baseline="30000">
                <a:cs typeface="Times New Roman" pitchFamily="18" charset="0"/>
              </a:rPr>
              <a:t>+</a:t>
            </a:r>
            <a:r>
              <a:rPr lang="en-US" sz="2800">
                <a:cs typeface="Times New Roman" pitchFamily="18" charset="0"/>
              </a:rPr>
              <a:t> =G </a:t>
            </a:r>
            <a:r>
              <a:rPr lang="en-US" sz="2800" baseline="30000">
                <a:cs typeface="Times New Roman" pitchFamily="18" charset="0"/>
              </a:rPr>
              <a:t>+</a:t>
            </a:r>
            <a:endParaRPr lang="en-US" sz="2800">
              <a:cs typeface="Times New Roman" pitchFamily="18" charset="0"/>
            </a:endParaRPr>
          </a:p>
          <a:p>
            <a:pPr>
              <a:lnSpc>
                <a:spcPct val="90000"/>
              </a:lnSpc>
              <a:buFont typeface="Wingdings" pitchFamily="2" charset="2"/>
              <a:buNone/>
            </a:pPr>
            <a:r>
              <a:rPr lang="en-US" sz="2800" u="sng">
                <a:cs typeface="Times New Roman" pitchFamily="18" charset="0"/>
              </a:rPr>
              <a:t>Definition:</a:t>
            </a:r>
            <a:r>
              <a:rPr lang="en-US" sz="2800">
                <a:cs typeface="Times New Roman" pitchFamily="18" charset="0"/>
              </a:rPr>
              <a:t> F </a:t>
            </a:r>
            <a:r>
              <a:rPr lang="en-US" sz="2800" b="1">
                <a:cs typeface="Times New Roman" pitchFamily="18" charset="0"/>
              </a:rPr>
              <a:t>covers</a:t>
            </a:r>
            <a:r>
              <a:rPr lang="en-US" sz="2800">
                <a:cs typeface="Times New Roman" pitchFamily="18" charset="0"/>
              </a:rPr>
              <a:t> G if every FD in G can be inferred from F (i.e., if G </a:t>
            </a:r>
            <a:r>
              <a:rPr lang="en-US" sz="2800" baseline="30000">
                <a:cs typeface="Times New Roman" pitchFamily="18" charset="0"/>
              </a:rPr>
              <a:t>+</a:t>
            </a:r>
            <a:r>
              <a:rPr lang="en-US" sz="2800">
                <a:cs typeface="Times New Roman" pitchFamily="18" charset="0"/>
              </a:rPr>
              <a:t> </a:t>
            </a:r>
            <a:r>
              <a:rPr lang="en-US" sz="2800" i="1" u="sng">
                <a:latin typeface="BostonII" charset="0"/>
                <a:cs typeface="Times New Roman" pitchFamily="18" charset="0"/>
              </a:rPr>
              <a:t>subset-of</a:t>
            </a:r>
            <a:r>
              <a:rPr lang="en-US" sz="2800">
                <a:cs typeface="Times New Roman" pitchFamily="18" charset="0"/>
              </a:rPr>
              <a:t> F </a:t>
            </a:r>
            <a:r>
              <a:rPr lang="en-US" sz="2800" baseline="30000">
                <a:cs typeface="Times New Roman" pitchFamily="18" charset="0"/>
              </a:rPr>
              <a:t>+</a:t>
            </a:r>
            <a:r>
              <a:rPr lang="en-US" sz="2800">
                <a:cs typeface="Times New Roman" pitchFamily="18" charset="0"/>
              </a:rPr>
              <a:t>)</a:t>
            </a:r>
          </a:p>
          <a:p>
            <a:pPr>
              <a:lnSpc>
                <a:spcPct val="90000"/>
              </a:lnSpc>
            </a:pPr>
            <a:r>
              <a:rPr lang="en-US" sz="2800">
                <a:cs typeface="Times New Roman" pitchFamily="18" charset="0"/>
              </a:rPr>
              <a:t>F and G are equivalent if F covers G and G covers F</a:t>
            </a:r>
          </a:p>
          <a:p>
            <a:pPr>
              <a:lnSpc>
                <a:spcPct val="90000"/>
              </a:lnSpc>
            </a:pPr>
            <a:r>
              <a:rPr lang="en-US" sz="2800">
                <a:cs typeface="Times New Roman" pitchFamily="18" charset="0"/>
              </a:rPr>
              <a:t>There is an algorithm for checking equivalence of sets of FDs</a:t>
            </a:r>
            <a:r>
              <a:rPr lang="en-US" sz="2800"/>
              <a:t> </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5D15828C-87BA-48C3-A369-575E181EB27A}" type="slidenum">
              <a:rPr lang="en-US"/>
              <a:pPr/>
              <a:t>22</a:t>
            </a:fld>
            <a:endParaRPr lang="en-US"/>
          </a:p>
        </p:txBody>
      </p:sp>
      <p:sp>
        <p:nvSpPr>
          <p:cNvPr id="226306" name="Rectangle 2"/>
          <p:cNvSpPr>
            <a:spLocks noGrp="1" noChangeArrowheads="1"/>
          </p:cNvSpPr>
          <p:nvPr>
            <p:ph type="title"/>
          </p:nvPr>
        </p:nvSpPr>
        <p:spPr/>
        <p:txBody>
          <a:bodyPr/>
          <a:lstStyle/>
          <a:p>
            <a:r>
              <a:rPr lang="en-US" sz="3200" b="1">
                <a:cs typeface="Times New Roman" pitchFamily="18" charset="0"/>
              </a:rPr>
              <a:t>2.4 Minimal Sets of FDs</a:t>
            </a:r>
            <a:r>
              <a:rPr lang="en-US" sz="3200"/>
              <a:t> (1)</a:t>
            </a:r>
          </a:p>
        </p:txBody>
      </p:sp>
      <p:sp>
        <p:nvSpPr>
          <p:cNvPr id="226307" name="Rectangle 3"/>
          <p:cNvSpPr>
            <a:spLocks noGrp="1" noChangeArrowheads="1"/>
          </p:cNvSpPr>
          <p:nvPr>
            <p:ph type="body" idx="1"/>
          </p:nvPr>
        </p:nvSpPr>
        <p:spPr/>
        <p:txBody>
          <a:bodyPr/>
          <a:lstStyle/>
          <a:p>
            <a:pPr marL="533400" indent="-533400"/>
            <a:r>
              <a:rPr lang="en-US" sz="2800" dirty="0">
                <a:cs typeface="Times New Roman" pitchFamily="18" charset="0"/>
              </a:rPr>
              <a:t>A set of FDs is </a:t>
            </a:r>
            <a:r>
              <a:rPr lang="en-US" sz="2800" b="1" dirty="0">
                <a:cs typeface="Times New Roman" pitchFamily="18" charset="0"/>
              </a:rPr>
              <a:t>minimal</a:t>
            </a:r>
            <a:r>
              <a:rPr lang="en-US" sz="2800" dirty="0">
                <a:cs typeface="Times New Roman" pitchFamily="18" charset="0"/>
              </a:rPr>
              <a:t> if it satisfies the following conditions:</a:t>
            </a:r>
          </a:p>
          <a:p>
            <a:pPr marL="533400" indent="-533400">
              <a:buFont typeface="Wingdings" pitchFamily="2" charset="2"/>
              <a:buAutoNum type="arabicParenBoth"/>
            </a:pPr>
            <a:r>
              <a:rPr lang="en-US" sz="2400" dirty="0">
                <a:cs typeface="Times New Roman" pitchFamily="18" charset="0"/>
              </a:rPr>
              <a:t>Every dependency in F has a single attribute for its RHS.</a:t>
            </a:r>
          </a:p>
          <a:p>
            <a:pPr marL="533400" indent="-533400">
              <a:buFont typeface="Wingdings" pitchFamily="2" charset="2"/>
              <a:buAutoNum type="arabicParenBoth"/>
            </a:pPr>
            <a:r>
              <a:rPr lang="en-US" sz="2400" dirty="0">
                <a:cs typeface="Times New Roman" pitchFamily="18" charset="0"/>
              </a:rPr>
              <a:t>We cannot remove any dependency from F and have a set of dependencies that is equivalent to F.</a:t>
            </a:r>
          </a:p>
          <a:p>
            <a:pPr marL="533400" indent="-533400">
              <a:buFont typeface="Wingdings" pitchFamily="2" charset="2"/>
              <a:buAutoNum type="arabicParenBoth"/>
            </a:pPr>
            <a:r>
              <a:rPr lang="en-US" sz="2400" dirty="0">
                <a:cs typeface="Times New Roman" pitchFamily="18" charset="0"/>
              </a:rPr>
              <a:t>We cannot replace any dependency X </a:t>
            </a:r>
            <a:r>
              <a:rPr lang="en-US" sz="2400" dirty="0">
                <a:latin typeface="BostonII" charset="0"/>
                <a:cs typeface="Times New Roman" pitchFamily="18" charset="0"/>
              </a:rPr>
              <a:t>-&gt; </a:t>
            </a:r>
            <a:r>
              <a:rPr lang="en-US" sz="2400" dirty="0">
                <a:cs typeface="Times New Roman" pitchFamily="18" charset="0"/>
              </a:rPr>
              <a:t>A in F with a dependency Y </a:t>
            </a:r>
            <a:r>
              <a:rPr lang="en-US" sz="2400" dirty="0">
                <a:latin typeface="BostonII" charset="0"/>
                <a:cs typeface="Times New Roman" pitchFamily="18" charset="0"/>
              </a:rPr>
              <a:t>-&gt; </a:t>
            </a:r>
            <a:r>
              <a:rPr lang="en-US" sz="2400" dirty="0">
                <a:cs typeface="Times New Roman" pitchFamily="18" charset="0"/>
              </a:rPr>
              <a:t>A, where Y </a:t>
            </a:r>
            <a:r>
              <a:rPr lang="en-US" sz="2400" dirty="0">
                <a:latin typeface="BostonII" charset="0"/>
                <a:cs typeface="Times New Roman" pitchFamily="18" charset="0"/>
              </a:rPr>
              <a:t>proper-subset-of</a:t>
            </a:r>
            <a:r>
              <a:rPr lang="en-US" sz="2400" dirty="0">
                <a:cs typeface="Times New Roman" pitchFamily="18" charset="0"/>
              </a:rPr>
              <a:t> X </a:t>
            </a:r>
            <a:r>
              <a:rPr lang="en-US" sz="2400" dirty="0" smtClean="0">
                <a:cs typeface="Times New Roman" pitchFamily="18" charset="0"/>
              </a:rPr>
              <a:t>and </a:t>
            </a:r>
            <a:r>
              <a:rPr lang="en-US" sz="2400" dirty="0">
                <a:cs typeface="Times New Roman" pitchFamily="18" charset="0"/>
              </a:rPr>
              <a:t>still have a set of dependencies that is equivalent to F.</a:t>
            </a:r>
          </a:p>
          <a:p>
            <a:pPr marL="533400" indent="-533400">
              <a:buFont typeface="Wingdings" pitchFamily="2" charset="2"/>
              <a:buNone/>
            </a:pPr>
            <a:endParaRPr lang="en-US" sz="2400"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501D7FD9-5B5A-4B1B-9892-327CCAA74CBA}" type="slidenum">
              <a:rPr lang="en-US"/>
              <a:pPr/>
              <a:t>23</a:t>
            </a:fld>
            <a:endParaRPr lang="en-US"/>
          </a:p>
        </p:txBody>
      </p:sp>
      <p:sp>
        <p:nvSpPr>
          <p:cNvPr id="227330" name="Rectangle 2"/>
          <p:cNvSpPr>
            <a:spLocks noGrp="1" noChangeArrowheads="1"/>
          </p:cNvSpPr>
          <p:nvPr>
            <p:ph type="title"/>
          </p:nvPr>
        </p:nvSpPr>
        <p:spPr/>
        <p:txBody>
          <a:bodyPr/>
          <a:lstStyle/>
          <a:p>
            <a:r>
              <a:rPr lang="en-US" sz="3200" b="1">
                <a:cs typeface="Times New Roman" pitchFamily="18" charset="0"/>
              </a:rPr>
              <a:t>Minimal Sets of FDs</a:t>
            </a:r>
            <a:r>
              <a:rPr lang="en-US" sz="3200"/>
              <a:t> (2)</a:t>
            </a:r>
          </a:p>
        </p:txBody>
      </p:sp>
      <p:sp>
        <p:nvSpPr>
          <p:cNvPr id="227331" name="Rectangle 3"/>
          <p:cNvSpPr>
            <a:spLocks noGrp="1" noChangeArrowheads="1"/>
          </p:cNvSpPr>
          <p:nvPr>
            <p:ph type="body" idx="1"/>
          </p:nvPr>
        </p:nvSpPr>
        <p:spPr/>
        <p:txBody>
          <a:bodyPr/>
          <a:lstStyle/>
          <a:p>
            <a:r>
              <a:rPr lang="en-US" sz="2800" dirty="0">
                <a:cs typeface="Times New Roman" pitchFamily="18" charset="0"/>
              </a:rPr>
              <a:t>Every set of FDs has an equivalent minimal set</a:t>
            </a:r>
          </a:p>
          <a:p>
            <a:r>
              <a:rPr lang="en-US" sz="2800" dirty="0">
                <a:cs typeface="Times New Roman" pitchFamily="18" charset="0"/>
              </a:rPr>
              <a:t>There can be several equivalent minimal sets</a:t>
            </a:r>
          </a:p>
          <a:p>
            <a:r>
              <a:rPr lang="en-US" sz="2800" dirty="0">
                <a:cs typeface="Times New Roman" pitchFamily="18" charset="0"/>
              </a:rPr>
              <a:t>There is no simple algorithm for computing a minimal set of FDs that is equivalent to a set F of FDs</a:t>
            </a:r>
          </a:p>
          <a:p>
            <a:pPr>
              <a:buNone/>
            </a:pPr>
            <a:endParaRPr lang="en-US" sz="2800"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B1D78FAA-2C66-4085-A4E7-8EA7EEFC656F}" type="slidenum">
              <a:rPr lang="en-US"/>
              <a:pPr/>
              <a:t>24</a:t>
            </a:fld>
            <a:endParaRPr lang="en-US"/>
          </a:p>
        </p:txBody>
      </p:sp>
      <p:sp>
        <p:nvSpPr>
          <p:cNvPr id="228354" name="Rectangle 2"/>
          <p:cNvSpPr>
            <a:spLocks noGrp="1" noChangeArrowheads="1"/>
          </p:cNvSpPr>
          <p:nvPr>
            <p:ph type="title"/>
          </p:nvPr>
        </p:nvSpPr>
        <p:spPr/>
        <p:txBody>
          <a:bodyPr/>
          <a:lstStyle/>
          <a:p>
            <a:r>
              <a:rPr lang="en-US" b="1">
                <a:cs typeface="Times New Roman" pitchFamily="18" charset="0"/>
              </a:rPr>
              <a:t>3 </a:t>
            </a:r>
            <a:r>
              <a:rPr lang="en-US" sz="3200" b="1">
                <a:cs typeface="Times New Roman" pitchFamily="18" charset="0"/>
              </a:rPr>
              <a:t>Normal Forms Based on Primary Keys</a:t>
            </a:r>
            <a:r>
              <a:rPr lang="en-US"/>
              <a:t> </a:t>
            </a:r>
          </a:p>
        </p:txBody>
      </p:sp>
      <p:sp>
        <p:nvSpPr>
          <p:cNvPr id="228355" name="Rectangle 3"/>
          <p:cNvSpPr>
            <a:spLocks noGrp="1" noChangeArrowheads="1"/>
          </p:cNvSpPr>
          <p:nvPr>
            <p:ph type="body" idx="1"/>
          </p:nvPr>
        </p:nvSpPr>
        <p:spPr/>
        <p:txBody>
          <a:bodyPr/>
          <a:lstStyle/>
          <a:p>
            <a:pPr>
              <a:buFont typeface="Wingdings" pitchFamily="2" charset="2"/>
              <a:buNone/>
            </a:pPr>
            <a:r>
              <a:rPr lang="en-US" sz="2800">
                <a:cs typeface="Times New Roman" pitchFamily="18" charset="0"/>
              </a:rPr>
              <a:t>	3.1	Normalization of Relations </a:t>
            </a:r>
          </a:p>
          <a:p>
            <a:pPr>
              <a:buFont typeface="Wingdings" pitchFamily="2" charset="2"/>
              <a:buNone/>
            </a:pPr>
            <a:r>
              <a:rPr lang="en-US" sz="2800">
                <a:cs typeface="Times New Roman" pitchFamily="18" charset="0"/>
              </a:rPr>
              <a:t>	3.2	Practical Use of Normal Forms </a:t>
            </a:r>
          </a:p>
          <a:p>
            <a:pPr>
              <a:buFont typeface="Wingdings" pitchFamily="2" charset="2"/>
              <a:buNone/>
            </a:pPr>
            <a:r>
              <a:rPr lang="en-US" sz="2800">
                <a:cs typeface="Times New Roman" pitchFamily="18" charset="0"/>
              </a:rPr>
              <a:t>	3.3	Definitions of Keys and Attributes 	Participating in Keys </a:t>
            </a:r>
          </a:p>
          <a:p>
            <a:pPr>
              <a:buFont typeface="Wingdings" pitchFamily="2" charset="2"/>
              <a:buNone/>
            </a:pPr>
            <a:r>
              <a:rPr lang="en-US" sz="2800">
                <a:cs typeface="Times New Roman" pitchFamily="18" charset="0"/>
              </a:rPr>
              <a:t>	3.4	First Normal Form</a:t>
            </a:r>
          </a:p>
          <a:p>
            <a:pPr>
              <a:buFont typeface="Wingdings" pitchFamily="2" charset="2"/>
              <a:buNone/>
            </a:pPr>
            <a:r>
              <a:rPr lang="en-US" sz="2800">
                <a:cs typeface="Times New Roman" pitchFamily="18" charset="0"/>
              </a:rPr>
              <a:t>	3.5	Second Normal Form</a:t>
            </a:r>
          </a:p>
          <a:p>
            <a:pPr>
              <a:buFont typeface="Wingdings" pitchFamily="2" charset="2"/>
              <a:buNone/>
            </a:pPr>
            <a:r>
              <a:rPr lang="en-US" sz="2800">
                <a:cs typeface="Times New Roman" pitchFamily="18" charset="0"/>
              </a:rPr>
              <a:t>	3.6	Third Normal Form</a:t>
            </a:r>
          </a:p>
          <a:p>
            <a:pPr>
              <a:buFont typeface="Wingdings" pitchFamily="2" charset="2"/>
              <a:buNone/>
            </a:pPr>
            <a:endParaRPr lang="en-US" sz="2800" b="1"/>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9A1A7480-F0C8-4632-B868-395CC4728ADF}" type="slidenum">
              <a:rPr lang="en-US"/>
              <a:pPr/>
              <a:t>25</a:t>
            </a:fld>
            <a:endParaRPr lang="en-US"/>
          </a:p>
        </p:txBody>
      </p:sp>
      <p:sp>
        <p:nvSpPr>
          <p:cNvPr id="247810" name="Rectangle 2"/>
          <p:cNvSpPr>
            <a:spLocks noGrp="1" noChangeArrowheads="1"/>
          </p:cNvSpPr>
          <p:nvPr>
            <p:ph type="title"/>
          </p:nvPr>
        </p:nvSpPr>
        <p:spPr/>
        <p:txBody>
          <a:bodyPr/>
          <a:lstStyle/>
          <a:p>
            <a:r>
              <a:rPr lang="en-US" sz="3200">
                <a:cs typeface="Times New Roman" pitchFamily="18" charset="0"/>
              </a:rPr>
              <a:t>3.1 Normalization of Relations (1)</a:t>
            </a:r>
          </a:p>
        </p:txBody>
      </p:sp>
      <p:sp>
        <p:nvSpPr>
          <p:cNvPr id="247811" name="Rectangle 3"/>
          <p:cNvSpPr>
            <a:spLocks noGrp="1" noChangeArrowheads="1"/>
          </p:cNvSpPr>
          <p:nvPr>
            <p:ph type="body" idx="1"/>
          </p:nvPr>
        </p:nvSpPr>
        <p:spPr/>
        <p:txBody>
          <a:bodyPr/>
          <a:lstStyle/>
          <a:p>
            <a:r>
              <a:rPr lang="en-US" sz="2800" b="1">
                <a:cs typeface="Times New Roman" pitchFamily="18" charset="0"/>
              </a:rPr>
              <a:t>Normalization</a:t>
            </a:r>
            <a:r>
              <a:rPr lang="en-US" sz="2800">
                <a:cs typeface="Times New Roman" pitchFamily="18" charset="0"/>
              </a:rPr>
              <a:t>: The process of decomposing unsatisfactory "bad" relations by breaking up their attributes into smaller relations</a:t>
            </a:r>
          </a:p>
          <a:p>
            <a:pPr>
              <a:buFont typeface="Wingdings" pitchFamily="2" charset="2"/>
              <a:buNone/>
            </a:pPr>
            <a:endParaRPr lang="en-US" sz="2800">
              <a:cs typeface="Times New Roman" pitchFamily="18" charset="0"/>
            </a:endParaRPr>
          </a:p>
          <a:p>
            <a:r>
              <a:rPr lang="en-US" sz="2800" b="1">
                <a:cs typeface="Times New Roman" pitchFamily="18" charset="0"/>
              </a:rPr>
              <a:t>Normal form</a:t>
            </a:r>
            <a:r>
              <a:rPr lang="en-US" sz="2800">
                <a:cs typeface="Times New Roman" pitchFamily="18" charset="0"/>
              </a:rPr>
              <a:t>: Condition using keys and FDs of a relation to certify whether a relation schema is in a particular normal form</a:t>
            </a:r>
            <a:r>
              <a:rPr lang="en-US" sz="2800"/>
              <a:t> </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634C16C5-E25A-4EE4-93BC-17966F42D3D1}" type="slidenum">
              <a:rPr lang="en-US"/>
              <a:pPr/>
              <a:t>26</a:t>
            </a:fld>
            <a:endParaRPr lang="en-US"/>
          </a:p>
        </p:txBody>
      </p:sp>
      <p:sp>
        <p:nvSpPr>
          <p:cNvPr id="251906" name="Rectangle 2"/>
          <p:cNvSpPr>
            <a:spLocks noGrp="1" noChangeArrowheads="1"/>
          </p:cNvSpPr>
          <p:nvPr>
            <p:ph type="title"/>
          </p:nvPr>
        </p:nvSpPr>
        <p:spPr/>
        <p:txBody>
          <a:bodyPr/>
          <a:lstStyle/>
          <a:p>
            <a:r>
              <a:rPr lang="en-US" sz="3200">
                <a:cs typeface="Times New Roman" pitchFamily="18" charset="0"/>
              </a:rPr>
              <a:t>Normalization of Relations (2)</a:t>
            </a:r>
          </a:p>
        </p:txBody>
      </p:sp>
      <p:sp>
        <p:nvSpPr>
          <p:cNvPr id="251907" name="Rectangle 3"/>
          <p:cNvSpPr>
            <a:spLocks noGrp="1" noChangeArrowheads="1"/>
          </p:cNvSpPr>
          <p:nvPr>
            <p:ph type="body" idx="1"/>
          </p:nvPr>
        </p:nvSpPr>
        <p:spPr/>
        <p:txBody>
          <a:bodyPr/>
          <a:lstStyle/>
          <a:p>
            <a:r>
              <a:rPr lang="en-US" sz="2800" dirty="0">
                <a:cs typeface="Times New Roman" pitchFamily="18" charset="0"/>
              </a:rPr>
              <a:t>2NF, 3NF, BCNF based on keys and FDs of a relation schema</a:t>
            </a:r>
          </a:p>
          <a:p>
            <a:r>
              <a:rPr lang="en-US" sz="2800" dirty="0">
                <a:cs typeface="Times New Roman" pitchFamily="18" charset="0"/>
              </a:rPr>
              <a:t>4NF based on keys, multi-valued dependencies : MVDs; 5NF based on keys, join dependencies : </a:t>
            </a:r>
            <a:r>
              <a:rPr lang="en-US" sz="2800" dirty="0" smtClean="0">
                <a:cs typeface="Times New Roman" pitchFamily="18" charset="0"/>
              </a:rPr>
              <a:t>JDs</a:t>
            </a:r>
            <a:endParaRPr lang="en-US" sz="2800" dirty="0">
              <a:cs typeface="Times New Roman" pitchFamily="18" charset="0"/>
            </a:endParaRPr>
          </a:p>
          <a:p>
            <a:r>
              <a:rPr lang="en-US" sz="2800" dirty="0">
                <a:cs typeface="Times New Roman" pitchFamily="18" charset="0"/>
              </a:rPr>
              <a:t>Additional properties may be needed to ensure a good relational design (lossless join, dependency </a:t>
            </a:r>
            <a:r>
              <a:rPr lang="en-US" sz="2800" dirty="0" smtClean="0">
                <a:cs typeface="Times New Roman" pitchFamily="18" charset="0"/>
              </a:rPr>
              <a:t>preservation)</a:t>
            </a:r>
            <a:r>
              <a:rPr lang="en-US" dirty="0" smtClean="0"/>
              <a:t> </a:t>
            </a:r>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51EC1449-5A21-4BBD-9EFE-990AC50C7D9A}" type="slidenum">
              <a:rPr lang="en-US"/>
              <a:pPr/>
              <a:t>27</a:t>
            </a:fld>
            <a:endParaRPr lang="en-US"/>
          </a:p>
        </p:txBody>
      </p:sp>
      <p:sp>
        <p:nvSpPr>
          <p:cNvPr id="248834" name="Rectangle 2"/>
          <p:cNvSpPr>
            <a:spLocks noGrp="1" noChangeArrowheads="1"/>
          </p:cNvSpPr>
          <p:nvPr>
            <p:ph type="title"/>
          </p:nvPr>
        </p:nvSpPr>
        <p:spPr/>
        <p:txBody>
          <a:bodyPr/>
          <a:lstStyle/>
          <a:p>
            <a:r>
              <a:rPr lang="en-US" sz="3200">
                <a:cs typeface="Times New Roman" pitchFamily="18" charset="0"/>
              </a:rPr>
              <a:t>3.2	Practical Use of Normal Forms</a:t>
            </a:r>
          </a:p>
        </p:txBody>
      </p:sp>
      <p:sp>
        <p:nvSpPr>
          <p:cNvPr id="248835" name="Rectangle 3"/>
          <p:cNvSpPr>
            <a:spLocks noGrp="1" noChangeArrowheads="1"/>
          </p:cNvSpPr>
          <p:nvPr>
            <p:ph type="body" idx="1"/>
          </p:nvPr>
        </p:nvSpPr>
        <p:spPr/>
        <p:txBody>
          <a:bodyPr/>
          <a:lstStyle/>
          <a:p>
            <a:pPr>
              <a:lnSpc>
                <a:spcPct val="90000"/>
              </a:lnSpc>
            </a:pPr>
            <a:r>
              <a:rPr lang="en-US" sz="2400" b="1">
                <a:cs typeface="Times New Roman" pitchFamily="18" charset="0"/>
              </a:rPr>
              <a:t>Normalization</a:t>
            </a:r>
            <a:r>
              <a:rPr lang="en-US" sz="2400">
                <a:cs typeface="Times New Roman" pitchFamily="18" charset="0"/>
              </a:rPr>
              <a:t> is carried out in practice so that the resulting designs are of high quality and meet the desirable properties </a:t>
            </a:r>
          </a:p>
          <a:p>
            <a:pPr>
              <a:lnSpc>
                <a:spcPct val="90000"/>
              </a:lnSpc>
            </a:pPr>
            <a:r>
              <a:rPr lang="en-US" sz="2400">
                <a:cs typeface="Times New Roman" pitchFamily="18" charset="0"/>
              </a:rPr>
              <a:t>The practical utility of these normal forms becomes questionable when the constraints on which they are based are </a:t>
            </a:r>
            <a:r>
              <a:rPr lang="en-US" sz="2400" b="1">
                <a:cs typeface="Times New Roman" pitchFamily="18" charset="0"/>
              </a:rPr>
              <a:t>hard to understand</a:t>
            </a:r>
            <a:r>
              <a:rPr lang="en-US" sz="2400">
                <a:cs typeface="Times New Roman" pitchFamily="18" charset="0"/>
              </a:rPr>
              <a:t> or to </a:t>
            </a:r>
            <a:r>
              <a:rPr lang="en-US" sz="2400" b="1">
                <a:cs typeface="Times New Roman" pitchFamily="18" charset="0"/>
              </a:rPr>
              <a:t>detect</a:t>
            </a:r>
          </a:p>
          <a:p>
            <a:pPr>
              <a:lnSpc>
                <a:spcPct val="90000"/>
              </a:lnSpc>
            </a:pPr>
            <a:r>
              <a:rPr lang="en-US" sz="2400">
                <a:cs typeface="Times New Roman" pitchFamily="18" charset="0"/>
              </a:rPr>
              <a:t>The database designers </a:t>
            </a:r>
            <a:r>
              <a:rPr lang="en-US" sz="2400" b="1" i="1">
                <a:cs typeface="Times New Roman" pitchFamily="18" charset="0"/>
              </a:rPr>
              <a:t>need not</a:t>
            </a:r>
            <a:r>
              <a:rPr lang="en-US" sz="2400">
                <a:cs typeface="Times New Roman" pitchFamily="18" charset="0"/>
              </a:rPr>
              <a:t> normalize to the highest possible normal form. (usually up to 3NF, BCNF or 4NF)</a:t>
            </a:r>
          </a:p>
          <a:p>
            <a:pPr>
              <a:lnSpc>
                <a:spcPct val="90000"/>
              </a:lnSpc>
            </a:pPr>
            <a:r>
              <a:rPr lang="en-US" sz="2400" b="1">
                <a:cs typeface="Times New Roman" pitchFamily="18" charset="0"/>
              </a:rPr>
              <a:t>Denormalization: </a:t>
            </a:r>
            <a:r>
              <a:rPr lang="en-US" sz="2400">
                <a:cs typeface="Times New Roman" pitchFamily="18" charset="0"/>
              </a:rPr>
              <a:t>the process of storing the join of higher normal form relations as a base relation—which is in a lower normal form</a:t>
            </a:r>
            <a:r>
              <a:rPr lang="en-US" sz="2400" b="1">
                <a:cs typeface="Times New Roman" pitchFamily="18" charset="0"/>
              </a:rPr>
              <a:t> </a:t>
            </a:r>
            <a:r>
              <a:rPr lang="en-US" sz="2800">
                <a:cs typeface="Times New Roman" pitchFamily="18" charset="0"/>
              </a:rPr>
              <a:t>  </a:t>
            </a:r>
            <a:r>
              <a:rPr lang="en-US" sz="2800"/>
              <a:t> </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7E36FAF6-11DC-4695-BC8B-7B1BDC87DEC3}" type="slidenum">
              <a:rPr lang="en-US"/>
              <a:pPr/>
              <a:t>28</a:t>
            </a:fld>
            <a:endParaRPr lang="en-US"/>
          </a:p>
        </p:txBody>
      </p:sp>
      <p:sp>
        <p:nvSpPr>
          <p:cNvPr id="249858" name="Rectangle 2"/>
          <p:cNvSpPr>
            <a:spLocks noGrp="1" noChangeArrowheads="1"/>
          </p:cNvSpPr>
          <p:nvPr>
            <p:ph type="title"/>
          </p:nvPr>
        </p:nvSpPr>
        <p:spPr/>
        <p:txBody>
          <a:bodyPr/>
          <a:lstStyle/>
          <a:p>
            <a:r>
              <a:rPr lang="en-US" sz="3200">
                <a:cs typeface="Times New Roman" pitchFamily="18" charset="0"/>
              </a:rPr>
              <a:t>3.3	Definitions of Keys and Attributes 	Participating in Keys (1)</a:t>
            </a:r>
          </a:p>
        </p:txBody>
      </p:sp>
      <p:sp>
        <p:nvSpPr>
          <p:cNvPr id="249859" name="Rectangle 3"/>
          <p:cNvSpPr>
            <a:spLocks noGrp="1" noChangeArrowheads="1"/>
          </p:cNvSpPr>
          <p:nvPr>
            <p:ph type="body" idx="1"/>
          </p:nvPr>
        </p:nvSpPr>
        <p:spPr/>
        <p:txBody>
          <a:bodyPr/>
          <a:lstStyle/>
          <a:p>
            <a:r>
              <a:rPr lang="en-US" sz="2800">
                <a:cs typeface="Times New Roman" pitchFamily="18" charset="0"/>
              </a:rPr>
              <a:t>A </a:t>
            </a:r>
            <a:r>
              <a:rPr lang="en-US" sz="2800" b="1">
                <a:cs typeface="Times New Roman" pitchFamily="18" charset="0"/>
              </a:rPr>
              <a:t>superkey</a:t>
            </a:r>
            <a:r>
              <a:rPr lang="en-US" sz="2800">
                <a:cs typeface="Times New Roman" pitchFamily="18" charset="0"/>
              </a:rPr>
              <a:t> of a relation schema </a:t>
            </a:r>
            <a:r>
              <a:rPr lang="en-US" sz="2800" i="1">
                <a:cs typeface="Times New Roman" pitchFamily="18" charset="0"/>
              </a:rPr>
              <a:t>R</a:t>
            </a:r>
            <a:r>
              <a:rPr lang="en-US" sz="2800">
                <a:cs typeface="Times New Roman" pitchFamily="18" charset="0"/>
              </a:rPr>
              <a:t> = {</a:t>
            </a:r>
            <a:r>
              <a:rPr lang="en-US" sz="2800" i="1">
                <a:cs typeface="Times New Roman" pitchFamily="18" charset="0"/>
              </a:rPr>
              <a:t>A</a:t>
            </a:r>
            <a:r>
              <a:rPr lang="en-US" sz="2800" baseline="-30000">
                <a:cs typeface="Times New Roman" pitchFamily="18" charset="0"/>
              </a:rPr>
              <a:t>1</a:t>
            </a:r>
            <a:r>
              <a:rPr lang="en-US" sz="2800">
                <a:cs typeface="Times New Roman" pitchFamily="18" charset="0"/>
              </a:rPr>
              <a:t>, </a:t>
            </a:r>
            <a:r>
              <a:rPr lang="en-US" sz="2800" i="1">
                <a:cs typeface="Times New Roman" pitchFamily="18" charset="0"/>
              </a:rPr>
              <a:t>A</a:t>
            </a:r>
            <a:r>
              <a:rPr lang="en-US" sz="2800" baseline="-30000">
                <a:cs typeface="Times New Roman" pitchFamily="18" charset="0"/>
              </a:rPr>
              <a:t>2</a:t>
            </a:r>
            <a:r>
              <a:rPr lang="en-US" sz="2800">
                <a:cs typeface="Times New Roman" pitchFamily="18" charset="0"/>
              </a:rPr>
              <a:t>, ...., </a:t>
            </a:r>
            <a:r>
              <a:rPr lang="en-US" sz="2800" i="1">
                <a:cs typeface="Times New Roman" pitchFamily="18" charset="0"/>
              </a:rPr>
              <a:t>A</a:t>
            </a:r>
            <a:r>
              <a:rPr lang="en-US" sz="2800" baseline="-30000">
                <a:cs typeface="Times New Roman" pitchFamily="18" charset="0"/>
              </a:rPr>
              <a:t>n</a:t>
            </a:r>
            <a:r>
              <a:rPr lang="en-US" sz="2800">
                <a:cs typeface="Times New Roman" pitchFamily="18" charset="0"/>
              </a:rPr>
              <a:t>} is a set of attributes </a:t>
            </a:r>
            <a:r>
              <a:rPr lang="en-US" sz="2800" i="1">
                <a:cs typeface="Times New Roman" pitchFamily="18" charset="0"/>
              </a:rPr>
              <a:t>S</a:t>
            </a:r>
            <a:r>
              <a:rPr lang="en-US" sz="2800">
                <a:cs typeface="Times New Roman" pitchFamily="18" charset="0"/>
              </a:rPr>
              <a:t> </a:t>
            </a:r>
            <a:r>
              <a:rPr lang="en-US" sz="2800" i="1" u="sng">
                <a:cs typeface="Times New Roman" pitchFamily="18" charset="0"/>
              </a:rPr>
              <a:t>subset-of</a:t>
            </a:r>
            <a:r>
              <a:rPr lang="en-US" sz="2800">
                <a:cs typeface="Times New Roman" pitchFamily="18" charset="0"/>
              </a:rPr>
              <a:t> </a:t>
            </a:r>
            <a:r>
              <a:rPr lang="en-US" sz="2800" i="1">
                <a:cs typeface="Times New Roman" pitchFamily="18" charset="0"/>
              </a:rPr>
              <a:t>R</a:t>
            </a:r>
            <a:r>
              <a:rPr lang="en-US" sz="2800">
                <a:cs typeface="Times New Roman" pitchFamily="18" charset="0"/>
              </a:rPr>
              <a:t> with the property that no two tuples </a:t>
            </a:r>
            <a:r>
              <a:rPr lang="en-US" sz="2800" i="1">
                <a:cs typeface="Times New Roman" pitchFamily="18" charset="0"/>
              </a:rPr>
              <a:t>t</a:t>
            </a:r>
            <a:r>
              <a:rPr lang="en-US" sz="2800" baseline="-30000">
                <a:cs typeface="Times New Roman" pitchFamily="18" charset="0"/>
              </a:rPr>
              <a:t>1</a:t>
            </a:r>
            <a:r>
              <a:rPr lang="en-US" sz="2800">
                <a:cs typeface="Times New Roman" pitchFamily="18" charset="0"/>
              </a:rPr>
              <a:t> and </a:t>
            </a:r>
            <a:r>
              <a:rPr lang="en-US" sz="2800" i="1">
                <a:cs typeface="Times New Roman" pitchFamily="18" charset="0"/>
              </a:rPr>
              <a:t>t</a:t>
            </a:r>
            <a:r>
              <a:rPr lang="en-US" sz="2800" baseline="-30000">
                <a:cs typeface="Times New Roman" pitchFamily="18" charset="0"/>
              </a:rPr>
              <a:t>2</a:t>
            </a:r>
            <a:r>
              <a:rPr lang="en-US" sz="2800">
                <a:cs typeface="Times New Roman" pitchFamily="18" charset="0"/>
              </a:rPr>
              <a:t> in any legal relation state </a:t>
            </a:r>
            <a:r>
              <a:rPr lang="en-US" sz="2800" i="1">
                <a:cs typeface="Times New Roman" pitchFamily="18" charset="0"/>
              </a:rPr>
              <a:t>r</a:t>
            </a:r>
            <a:r>
              <a:rPr lang="en-US" sz="2800">
                <a:cs typeface="Times New Roman" pitchFamily="18" charset="0"/>
              </a:rPr>
              <a:t> of </a:t>
            </a:r>
            <a:r>
              <a:rPr lang="en-US" sz="2800" i="1">
                <a:cs typeface="Times New Roman" pitchFamily="18" charset="0"/>
              </a:rPr>
              <a:t>R</a:t>
            </a:r>
            <a:r>
              <a:rPr lang="en-US" sz="2800">
                <a:cs typeface="Times New Roman" pitchFamily="18" charset="0"/>
              </a:rPr>
              <a:t> will have </a:t>
            </a:r>
            <a:r>
              <a:rPr lang="en-US" sz="2800" i="1">
                <a:cs typeface="Times New Roman" pitchFamily="18" charset="0"/>
              </a:rPr>
              <a:t>t</a:t>
            </a:r>
            <a:r>
              <a:rPr lang="en-US" sz="2800" baseline="-30000">
                <a:cs typeface="Times New Roman" pitchFamily="18" charset="0"/>
              </a:rPr>
              <a:t>1</a:t>
            </a:r>
            <a:r>
              <a:rPr lang="en-US" sz="2800">
                <a:cs typeface="Times New Roman" pitchFamily="18" charset="0"/>
              </a:rPr>
              <a:t>[</a:t>
            </a:r>
            <a:r>
              <a:rPr lang="en-US" sz="2800" i="1">
                <a:cs typeface="Times New Roman" pitchFamily="18" charset="0"/>
              </a:rPr>
              <a:t>S</a:t>
            </a:r>
            <a:r>
              <a:rPr lang="en-US" sz="2800">
                <a:cs typeface="Times New Roman" pitchFamily="18" charset="0"/>
              </a:rPr>
              <a:t>] = </a:t>
            </a:r>
            <a:r>
              <a:rPr lang="en-US" sz="2800" i="1">
                <a:cs typeface="Times New Roman" pitchFamily="18" charset="0"/>
              </a:rPr>
              <a:t>t</a:t>
            </a:r>
            <a:r>
              <a:rPr lang="en-US" sz="2800" baseline="-30000">
                <a:cs typeface="Times New Roman" pitchFamily="18" charset="0"/>
              </a:rPr>
              <a:t>2</a:t>
            </a:r>
            <a:r>
              <a:rPr lang="en-US" sz="2800">
                <a:cs typeface="Times New Roman" pitchFamily="18" charset="0"/>
              </a:rPr>
              <a:t>[</a:t>
            </a:r>
            <a:r>
              <a:rPr lang="en-US" sz="2800" i="1">
                <a:cs typeface="Times New Roman" pitchFamily="18" charset="0"/>
              </a:rPr>
              <a:t>S</a:t>
            </a:r>
            <a:r>
              <a:rPr lang="en-US" sz="2800">
                <a:cs typeface="Times New Roman" pitchFamily="18" charset="0"/>
              </a:rPr>
              <a:t>]</a:t>
            </a:r>
            <a:r>
              <a:rPr lang="en-US" sz="2800"/>
              <a:t> </a:t>
            </a:r>
          </a:p>
          <a:p>
            <a:pPr>
              <a:buFont typeface="Wingdings" pitchFamily="2" charset="2"/>
              <a:buNone/>
            </a:pPr>
            <a:endParaRPr lang="en-US" sz="2800"/>
          </a:p>
          <a:p>
            <a:r>
              <a:rPr lang="en-US" sz="2800">
                <a:cs typeface="Times New Roman" pitchFamily="18" charset="0"/>
              </a:rPr>
              <a:t>A </a:t>
            </a:r>
            <a:r>
              <a:rPr lang="en-US" sz="2800" b="1">
                <a:cs typeface="Times New Roman" pitchFamily="18" charset="0"/>
              </a:rPr>
              <a:t>key</a:t>
            </a:r>
            <a:r>
              <a:rPr lang="en-US" sz="2800">
                <a:cs typeface="Times New Roman" pitchFamily="18" charset="0"/>
              </a:rPr>
              <a:t> </a:t>
            </a:r>
            <a:r>
              <a:rPr lang="en-US" sz="2800" i="1">
                <a:cs typeface="Times New Roman" pitchFamily="18" charset="0"/>
              </a:rPr>
              <a:t>K</a:t>
            </a:r>
            <a:r>
              <a:rPr lang="en-US" sz="2800">
                <a:cs typeface="Times New Roman" pitchFamily="18" charset="0"/>
              </a:rPr>
              <a:t> is a superkey with the </a:t>
            </a:r>
            <a:r>
              <a:rPr lang="en-US" sz="2800" i="1">
                <a:cs typeface="Times New Roman" pitchFamily="18" charset="0"/>
              </a:rPr>
              <a:t>additional property</a:t>
            </a:r>
            <a:r>
              <a:rPr lang="en-US" sz="2800">
                <a:cs typeface="Times New Roman" pitchFamily="18" charset="0"/>
              </a:rPr>
              <a:t> that removal of any attribute from </a:t>
            </a:r>
            <a:r>
              <a:rPr lang="en-US" sz="2800" i="1">
                <a:cs typeface="Times New Roman" pitchFamily="18" charset="0"/>
              </a:rPr>
              <a:t>K</a:t>
            </a:r>
            <a:r>
              <a:rPr lang="en-US" sz="2800">
                <a:cs typeface="Times New Roman" pitchFamily="18" charset="0"/>
              </a:rPr>
              <a:t> will cause </a:t>
            </a:r>
            <a:r>
              <a:rPr lang="en-US" sz="2800" i="1">
                <a:cs typeface="Times New Roman" pitchFamily="18" charset="0"/>
              </a:rPr>
              <a:t>K</a:t>
            </a:r>
            <a:r>
              <a:rPr lang="en-US" sz="2800">
                <a:cs typeface="Times New Roman" pitchFamily="18" charset="0"/>
              </a:rPr>
              <a:t> not to be a superkey any more.</a:t>
            </a:r>
            <a:r>
              <a:rPr lang="en-US" sz="2800"/>
              <a:t> </a:t>
            </a:r>
          </a:p>
          <a:p>
            <a:pPr>
              <a:buFont typeface="Wingdings" pitchFamily="2" charset="2"/>
              <a:buNone/>
            </a:pPr>
            <a:endParaRPr lang="en-US" sz="280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D2A11F3F-069F-44F1-9056-AF4CE8783E67}" type="slidenum">
              <a:rPr lang="en-US"/>
              <a:pPr/>
              <a:t>29</a:t>
            </a:fld>
            <a:endParaRPr lang="en-US"/>
          </a:p>
        </p:txBody>
      </p:sp>
      <p:sp>
        <p:nvSpPr>
          <p:cNvPr id="250882" name="Rectangle 2"/>
          <p:cNvSpPr>
            <a:spLocks noGrp="1" noChangeArrowheads="1"/>
          </p:cNvSpPr>
          <p:nvPr>
            <p:ph type="title"/>
          </p:nvPr>
        </p:nvSpPr>
        <p:spPr/>
        <p:txBody>
          <a:bodyPr/>
          <a:lstStyle/>
          <a:p>
            <a:r>
              <a:rPr lang="en-US" sz="3200">
                <a:cs typeface="Times New Roman" pitchFamily="18" charset="0"/>
              </a:rPr>
              <a:t>Definitions of Keys and Attributes 	Participating in Keys (2)</a:t>
            </a:r>
          </a:p>
        </p:txBody>
      </p:sp>
      <p:sp>
        <p:nvSpPr>
          <p:cNvPr id="250883" name="Rectangle 3"/>
          <p:cNvSpPr>
            <a:spLocks noGrp="1" noChangeArrowheads="1"/>
          </p:cNvSpPr>
          <p:nvPr>
            <p:ph type="body" idx="1"/>
          </p:nvPr>
        </p:nvSpPr>
        <p:spPr/>
        <p:txBody>
          <a:bodyPr/>
          <a:lstStyle/>
          <a:p>
            <a:r>
              <a:rPr lang="en-US" sz="2800">
                <a:cs typeface="Times New Roman" pitchFamily="18" charset="0"/>
              </a:rPr>
              <a:t>If a relation schema has more than one key, each is called a </a:t>
            </a:r>
            <a:r>
              <a:rPr lang="en-US" sz="2800" b="1">
                <a:cs typeface="Times New Roman" pitchFamily="18" charset="0"/>
              </a:rPr>
              <a:t>candidate key.</a:t>
            </a:r>
            <a:r>
              <a:rPr lang="en-US" sz="2800">
                <a:cs typeface="Times New Roman" pitchFamily="18" charset="0"/>
              </a:rPr>
              <a:t> One of the candidate keys is </a:t>
            </a:r>
            <a:r>
              <a:rPr lang="en-US" sz="2800" i="1">
                <a:cs typeface="Times New Roman" pitchFamily="18" charset="0"/>
              </a:rPr>
              <a:t>arbitrarily</a:t>
            </a:r>
            <a:r>
              <a:rPr lang="en-US" sz="2800">
                <a:cs typeface="Times New Roman" pitchFamily="18" charset="0"/>
              </a:rPr>
              <a:t> designated to be the </a:t>
            </a:r>
            <a:r>
              <a:rPr lang="en-US" sz="2800" b="1">
                <a:cs typeface="Times New Roman" pitchFamily="18" charset="0"/>
              </a:rPr>
              <a:t>primary key,</a:t>
            </a:r>
            <a:r>
              <a:rPr lang="en-US" sz="2800">
                <a:cs typeface="Times New Roman" pitchFamily="18" charset="0"/>
              </a:rPr>
              <a:t> and the others are called </a:t>
            </a:r>
            <a:r>
              <a:rPr lang="en-US" sz="2800" i="1">
                <a:cs typeface="Times New Roman" pitchFamily="18" charset="0"/>
              </a:rPr>
              <a:t>secondary keys</a:t>
            </a:r>
            <a:r>
              <a:rPr lang="en-US" sz="2800">
                <a:cs typeface="Times New Roman" pitchFamily="18" charset="0"/>
              </a:rPr>
              <a:t>.</a:t>
            </a:r>
          </a:p>
          <a:p>
            <a:r>
              <a:rPr lang="en-US" sz="2800">
                <a:cs typeface="Times New Roman" pitchFamily="18" charset="0"/>
              </a:rPr>
              <a:t>A</a:t>
            </a:r>
            <a:r>
              <a:rPr lang="en-US" sz="2800" b="1">
                <a:cs typeface="Times New Roman" pitchFamily="18" charset="0"/>
              </a:rPr>
              <a:t> Prime attribute </a:t>
            </a:r>
            <a:r>
              <a:rPr lang="en-US" sz="2800">
                <a:cs typeface="Times New Roman" pitchFamily="18" charset="0"/>
              </a:rPr>
              <a:t>must be</a:t>
            </a:r>
            <a:r>
              <a:rPr lang="en-US" sz="2800" b="1">
                <a:cs typeface="Times New Roman" pitchFamily="18" charset="0"/>
              </a:rPr>
              <a:t> </a:t>
            </a:r>
            <a:r>
              <a:rPr lang="en-US" sz="2800">
                <a:cs typeface="Times New Roman" pitchFamily="18" charset="0"/>
              </a:rPr>
              <a:t>a member of </a:t>
            </a:r>
            <a:r>
              <a:rPr lang="en-US" sz="2800" i="1">
                <a:cs typeface="Times New Roman" pitchFamily="18" charset="0"/>
              </a:rPr>
              <a:t>some candidate key</a:t>
            </a:r>
          </a:p>
          <a:p>
            <a:r>
              <a:rPr lang="en-US" sz="2800">
                <a:cs typeface="Times New Roman" pitchFamily="18" charset="0"/>
              </a:rPr>
              <a:t>A</a:t>
            </a:r>
            <a:r>
              <a:rPr lang="en-US" sz="2800" b="1">
                <a:cs typeface="Times New Roman" pitchFamily="18" charset="0"/>
              </a:rPr>
              <a:t> Nonprime attribute </a:t>
            </a:r>
            <a:r>
              <a:rPr lang="en-US" sz="2800">
                <a:cs typeface="Times New Roman" pitchFamily="18" charset="0"/>
              </a:rPr>
              <a:t>is not a prime attribute—that is, it is not a member of any candidate key.</a:t>
            </a:r>
            <a:r>
              <a:rPr lang="en-US" sz="2800" b="1">
                <a:cs typeface="Times New Roman" pitchFamily="18" charset="0"/>
              </a:rPr>
              <a:t> </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11DAD452-4F27-47DE-8493-0850A754F901}" type="slidenum">
              <a:rPr lang="en-US"/>
              <a:pPr/>
              <a:t>3</a:t>
            </a:fld>
            <a:endParaRPr lang="en-US"/>
          </a:p>
        </p:txBody>
      </p:sp>
      <p:sp>
        <p:nvSpPr>
          <p:cNvPr id="207874" name="Rectangle 2"/>
          <p:cNvSpPr>
            <a:spLocks noGrp="1" noChangeArrowheads="1"/>
          </p:cNvSpPr>
          <p:nvPr>
            <p:ph type="title"/>
          </p:nvPr>
        </p:nvSpPr>
        <p:spPr/>
        <p:txBody>
          <a:bodyPr/>
          <a:lstStyle/>
          <a:p>
            <a:r>
              <a:rPr lang="en-US" sz="3600" b="1">
                <a:cs typeface="Times New Roman" pitchFamily="18" charset="0"/>
              </a:rPr>
              <a:t>1.1	</a:t>
            </a:r>
            <a:r>
              <a:rPr lang="en-US" sz="3200" b="1">
                <a:cs typeface="Times New Roman" pitchFamily="18" charset="0"/>
              </a:rPr>
              <a:t>Semantics of the Relation Attributes</a:t>
            </a:r>
            <a:r>
              <a:rPr lang="en-US" b="1"/>
              <a:t> </a:t>
            </a:r>
          </a:p>
        </p:txBody>
      </p:sp>
      <p:sp>
        <p:nvSpPr>
          <p:cNvPr id="207875" name="Rectangle 3"/>
          <p:cNvSpPr>
            <a:spLocks noGrp="1" noChangeArrowheads="1"/>
          </p:cNvSpPr>
          <p:nvPr>
            <p:ph type="body" idx="1"/>
          </p:nvPr>
        </p:nvSpPr>
        <p:spPr>
          <a:xfrm>
            <a:off x="685800" y="1752600"/>
            <a:ext cx="7772400" cy="4114800"/>
          </a:xfrm>
        </p:spPr>
        <p:txBody>
          <a:bodyPr/>
          <a:lstStyle/>
          <a:p>
            <a:pPr>
              <a:lnSpc>
                <a:spcPct val="90000"/>
              </a:lnSpc>
              <a:buFont typeface="Wingdings" pitchFamily="2" charset="2"/>
              <a:buNone/>
            </a:pPr>
            <a:r>
              <a:rPr lang="en-US" sz="2800" b="1">
                <a:cs typeface="Times New Roman" pitchFamily="18" charset="0"/>
              </a:rPr>
              <a:t>GUIDELINE 1:</a:t>
            </a:r>
            <a:r>
              <a:rPr lang="en-US" sz="2800">
                <a:cs typeface="Times New Roman" pitchFamily="18" charset="0"/>
              </a:rPr>
              <a:t> Informally, each tuple in a relation should represent one entity or relationship instance. (Applies to individual relations and their attributes).</a:t>
            </a:r>
          </a:p>
          <a:p>
            <a:pPr>
              <a:lnSpc>
                <a:spcPct val="90000"/>
              </a:lnSpc>
            </a:pPr>
            <a:r>
              <a:rPr lang="en-US" sz="2000">
                <a:cs typeface="Times New Roman" pitchFamily="18" charset="0"/>
              </a:rPr>
              <a:t>Attributes of different entities (EMPLOYEEs, DEPARTMENTs, PROJECTs) should not be mixed in the same relation</a:t>
            </a:r>
          </a:p>
          <a:p>
            <a:pPr>
              <a:lnSpc>
                <a:spcPct val="90000"/>
              </a:lnSpc>
            </a:pPr>
            <a:r>
              <a:rPr lang="en-US" sz="2000">
                <a:cs typeface="Times New Roman" pitchFamily="18" charset="0"/>
              </a:rPr>
              <a:t>Only foreign keys should be used to refer to other entities</a:t>
            </a:r>
          </a:p>
          <a:p>
            <a:pPr>
              <a:lnSpc>
                <a:spcPct val="90000"/>
              </a:lnSpc>
            </a:pPr>
            <a:r>
              <a:rPr lang="en-US" sz="2000">
                <a:cs typeface="Times New Roman" pitchFamily="18" charset="0"/>
              </a:rPr>
              <a:t> Entity and relationship attributes should be kept apart as much as possible.</a:t>
            </a:r>
          </a:p>
          <a:p>
            <a:pPr>
              <a:lnSpc>
                <a:spcPct val="90000"/>
              </a:lnSpc>
              <a:buFont typeface="Wingdings" pitchFamily="2" charset="2"/>
              <a:buNone/>
            </a:pPr>
            <a:r>
              <a:rPr lang="en-US" sz="2800">
                <a:cs typeface="Times New Roman" pitchFamily="18" charset="0"/>
              </a:rPr>
              <a:t> </a:t>
            </a:r>
            <a:r>
              <a:rPr lang="en-US" sz="2800" i="1" u="sng">
                <a:cs typeface="Times New Roman" pitchFamily="18" charset="0"/>
              </a:rPr>
              <a:t>Bottom Line:</a:t>
            </a:r>
            <a:r>
              <a:rPr lang="en-US" sz="2800">
                <a:cs typeface="Times New Roman" pitchFamily="18" charset="0"/>
              </a:rPr>
              <a:t> Design a schema that can be explained easily relation by relation. The semantics of attributes should be easy to interpret.</a:t>
            </a:r>
            <a:r>
              <a:rPr lang="en-US" sz="2800"/>
              <a:t>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2BDE18C3-97E4-48BD-8F61-34E414E62A60}" type="slidenum">
              <a:rPr lang="en-US"/>
              <a:pPr/>
              <a:t>30</a:t>
            </a:fld>
            <a:endParaRPr lang="en-US"/>
          </a:p>
        </p:txBody>
      </p:sp>
      <p:sp>
        <p:nvSpPr>
          <p:cNvPr id="231426" name="Rectangle 2"/>
          <p:cNvSpPr>
            <a:spLocks noGrp="1" noChangeArrowheads="1"/>
          </p:cNvSpPr>
          <p:nvPr>
            <p:ph type="title"/>
          </p:nvPr>
        </p:nvSpPr>
        <p:spPr/>
        <p:txBody>
          <a:bodyPr/>
          <a:lstStyle/>
          <a:p>
            <a:r>
              <a:rPr lang="en-US" sz="3200" b="1">
                <a:cs typeface="Times New Roman" pitchFamily="18" charset="0"/>
              </a:rPr>
              <a:t>3.2 First Normal Form</a:t>
            </a:r>
            <a:r>
              <a:rPr lang="en-US"/>
              <a:t> </a:t>
            </a:r>
          </a:p>
        </p:txBody>
      </p:sp>
      <p:sp>
        <p:nvSpPr>
          <p:cNvPr id="231427" name="Rectangle 3"/>
          <p:cNvSpPr>
            <a:spLocks noGrp="1" noChangeArrowheads="1"/>
          </p:cNvSpPr>
          <p:nvPr>
            <p:ph type="body" idx="1"/>
          </p:nvPr>
        </p:nvSpPr>
        <p:spPr/>
        <p:txBody>
          <a:bodyPr/>
          <a:lstStyle/>
          <a:p>
            <a:r>
              <a:rPr lang="en-US">
                <a:cs typeface="Times New Roman" pitchFamily="18" charset="0"/>
              </a:rPr>
              <a:t>Disallows composite attributes, multivalued attributes, and </a:t>
            </a:r>
            <a:r>
              <a:rPr lang="en-US" b="1">
                <a:cs typeface="Times New Roman" pitchFamily="18" charset="0"/>
              </a:rPr>
              <a:t>nested relations</a:t>
            </a:r>
            <a:r>
              <a:rPr lang="en-US">
                <a:cs typeface="Times New Roman" pitchFamily="18" charset="0"/>
              </a:rPr>
              <a:t>; attributes whose values </a:t>
            </a:r>
            <a:r>
              <a:rPr lang="en-US" i="1">
                <a:cs typeface="Times New Roman" pitchFamily="18" charset="0"/>
              </a:rPr>
              <a:t>for an individual tuple</a:t>
            </a:r>
            <a:r>
              <a:rPr lang="en-US">
                <a:cs typeface="Times New Roman" pitchFamily="18" charset="0"/>
              </a:rPr>
              <a:t> are non-atomic</a:t>
            </a:r>
          </a:p>
          <a:p>
            <a:pPr>
              <a:buFont typeface="Wingdings" pitchFamily="2" charset="2"/>
              <a:buNone/>
            </a:pPr>
            <a:endParaRPr lang="en-US">
              <a:cs typeface="Times New Roman" pitchFamily="18" charset="0"/>
            </a:endParaRPr>
          </a:p>
          <a:p>
            <a:r>
              <a:rPr lang="en-US">
                <a:cs typeface="Times New Roman" pitchFamily="18" charset="0"/>
              </a:rPr>
              <a:t>Considered to be part of the definition of relation</a:t>
            </a:r>
            <a:r>
              <a:rPr lang="en-US" sz="2800"/>
              <a:t> </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p:cNvSpPr>
            <a:spLocks noGrp="1"/>
          </p:cNvSpPr>
          <p:nvPr>
            <p:ph type="sldNum" sz="quarter" idx="10"/>
          </p:nvPr>
        </p:nvSpPr>
        <p:spPr/>
        <p:txBody>
          <a:bodyPr/>
          <a:lstStyle/>
          <a:p>
            <a:r>
              <a:rPr lang="en-US"/>
              <a:t>Chapter 10-</a:t>
            </a:r>
            <a:fld id="{2BC55485-8B2A-4F4B-860A-385B7AC35CB8}" type="slidenum">
              <a:rPr lang="en-US"/>
              <a:pPr/>
              <a:t>31</a:t>
            </a:fld>
            <a:endParaRPr lang="en-US"/>
          </a:p>
        </p:txBody>
      </p:sp>
      <p:sp>
        <p:nvSpPr>
          <p:cNvPr id="232450" name="Rectangle 2"/>
          <p:cNvSpPr>
            <a:spLocks noGrp="1" noChangeArrowheads="1"/>
          </p:cNvSpPr>
          <p:nvPr>
            <p:ph type="title"/>
          </p:nvPr>
        </p:nvSpPr>
        <p:spPr/>
        <p:txBody>
          <a:bodyPr/>
          <a:lstStyle/>
          <a:p>
            <a:r>
              <a:rPr lang="en-US" sz="3200"/>
              <a:t>Figure 10.8 Normalization into 1NF</a:t>
            </a:r>
          </a:p>
        </p:txBody>
      </p:sp>
      <p:sp>
        <p:nvSpPr>
          <p:cNvPr id="232454" name="Rectangle 6"/>
          <p:cNvSpPr>
            <a:spLocks noChangeArrowheads="1"/>
          </p:cNvSpPr>
          <p:nvPr/>
        </p:nvSpPr>
        <p:spPr bwMode="auto">
          <a:xfrm>
            <a:off x="1828800" y="1309688"/>
            <a:ext cx="9144000" cy="0"/>
          </a:xfrm>
          <a:prstGeom prst="rect">
            <a:avLst/>
          </a:prstGeom>
          <a:noFill/>
          <a:ln w="9525">
            <a:noFill/>
            <a:miter lim="800000"/>
            <a:headEnd/>
            <a:tailEnd/>
          </a:ln>
          <a:effectLst/>
        </p:spPr>
        <p:txBody>
          <a:bodyPr>
            <a:spAutoFit/>
          </a:bodyPr>
          <a:lstStyle/>
          <a:p>
            <a:endParaRPr lang="en-US"/>
          </a:p>
        </p:txBody>
      </p:sp>
      <p:pic>
        <p:nvPicPr>
          <p:cNvPr id="232453" name="Picture 5" descr="ch14_elmasri"/>
          <p:cNvPicPr>
            <a:picLocks noChangeAspect="1" noChangeArrowheads="1"/>
          </p:cNvPicPr>
          <p:nvPr/>
        </p:nvPicPr>
        <p:blipFill>
          <a:blip r:embed="rId2"/>
          <a:srcRect/>
          <a:stretch>
            <a:fillRect/>
          </a:stretch>
        </p:blipFill>
        <p:spPr bwMode="auto">
          <a:xfrm>
            <a:off x="1447800" y="1587500"/>
            <a:ext cx="6515100" cy="4267200"/>
          </a:xfrm>
          <a:prstGeom prst="rect">
            <a:avLst/>
          </a:prstGeom>
          <a:noFill/>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p:cNvSpPr>
            <a:spLocks noGrp="1"/>
          </p:cNvSpPr>
          <p:nvPr>
            <p:ph type="sldNum" sz="quarter" idx="10"/>
          </p:nvPr>
        </p:nvSpPr>
        <p:spPr/>
        <p:txBody>
          <a:bodyPr/>
          <a:lstStyle/>
          <a:p>
            <a:r>
              <a:rPr lang="en-US"/>
              <a:t>Chapter 10-</a:t>
            </a:r>
            <a:fld id="{31F8D68C-D401-471B-AD25-4491FFCDF5BF}" type="slidenum">
              <a:rPr lang="en-US"/>
              <a:pPr/>
              <a:t>32</a:t>
            </a:fld>
            <a:endParaRPr lang="en-US"/>
          </a:p>
        </p:txBody>
      </p:sp>
      <p:sp>
        <p:nvSpPr>
          <p:cNvPr id="233474" name="Rectangle 1026"/>
          <p:cNvSpPr>
            <a:spLocks noGrp="1" noChangeArrowheads="1"/>
          </p:cNvSpPr>
          <p:nvPr>
            <p:ph type="title"/>
          </p:nvPr>
        </p:nvSpPr>
        <p:spPr>
          <a:xfrm>
            <a:off x="5384800" y="609600"/>
            <a:ext cx="3073400" cy="1143000"/>
          </a:xfrm>
        </p:spPr>
        <p:txBody>
          <a:bodyPr/>
          <a:lstStyle/>
          <a:p>
            <a:r>
              <a:rPr lang="en-US" sz="3200" dirty="0"/>
              <a:t>Figure 10.9 Normalization nested relations into 1NF</a:t>
            </a:r>
          </a:p>
        </p:txBody>
      </p:sp>
      <p:sp>
        <p:nvSpPr>
          <p:cNvPr id="233478" name="Rectangle 1030"/>
          <p:cNvSpPr>
            <a:spLocks noChangeArrowheads="1"/>
          </p:cNvSpPr>
          <p:nvPr/>
        </p:nvSpPr>
        <p:spPr bwMode="auto">
          <a:xfrm>
            <a:off x="1828800" y="1309688"/>
            <a:ext cx="9144000" cy="0"/>
          </a:xfrm>
          <a:prstGeom prst="rect">
            <a:avLst/>
          </a:prstGeom>
          <a:noFill/>
          <a:ln w="9525">
            <a:noFill/>
            <a:miter lim="800000"/>
            <a:headEnd/>
            <a:tailEnd/>
          </a:ln>
          <a:effectLst/>
        </p:spPr>
        <p:txBody>
          <a:bodyPr>
            <a:spAutoFit/>
          </a:bodyPr>
          <a:lstStyle/>
          <a:p>
            <a:endParaRPr lang="en-US"/>
          </a:p>
        </p:txBody>
      </p:sp>
      <p:pic>
        <p:nvPicPr>
          <p:cNvPr id="233477" name="Picture 1029" descr="ch14_elmasri"/>
          <p:cNvPicPr>
            <a:picLocks noChangeAspect="1" noChangeArrowheads="1"/>
          </p:cNvPicPr>
          <p:nvPr/>
        </p:nvPicPr>
        <p:blipFill>
          <a:blip r:embed="rId2"/>
          <a:srcRect/>
          <a:stretch>
            <a:fillRect/>
          </a:stretch>
        </p:blipFill>
        <p:spPr bwMode="auto">
          <a:xfrm rot="5400000">
            <a:off x="-805656" y="1124744"/>
            <a:ext cx="6857999" cy="4608512"/>
          </a:xfrm>
          <a:prstGeom prst="rect">
            <a:avLst/>
          </a:prstGeom>
          <a:noFill/>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EC470D4F-0A5B-4141-BE58-8789DFD087D3}" type="slidenum">
              <a:rPr lang="en-US"/>
              <a:pPr/>
              <a:t>33</a:t>
            </a:fld>
            <a:endParaRPr lang="en-US"/>
          </a:p>
        </p:txBody>
      </p:sp>
      <p:sp>
        <p:nvSpPr>
          <p:cNvPr id="234498" name="Rectangle 2"/>
          <p:cNvSpPr>
            <a:spLocks noGrp="1" noChangeArrowheads="1"/>
          </p:cNvSpPr>
          <p:nvPr>
            <p:ph type="title"/>
          </p:nvPr>
        </p:nvSpPr>
        <p:spPr>
          <a:xfrm>
            <a:off x="1284288" y="406400"/>
            <a:ext cx="7173912" cy="1143000"/>
          </a:xfrm>
        </p:spPr>
        <p:txBody>
          <a:bodyPr/>
          <a:lstStyle/>
          <a:p>
            <a:r>
              <a:rPr lang="en-US" sz="3200" b="1">
                <a:cs typeface="Times New Roman" pitchFamily="18" charset="0"/>
              </a:rPr>
              <a:t>3.3 Second Normal Form (1)</a:t>
            </a:r>
            <a:r>
              <a:rPr lang="en-US"/>
              <a:t> </a:t>
            </a:r>
          </a:p>
        </p:txBody>
      </p:sp>
      <p:sp>
        <p:nvSpPr>
          <p:cNvPr id="234499" name="Rectangle 3"/>
          <p:cNvSpPr>
            <a:spLocks noGrp="1" noChangeArrowheads="1"/>
          </p:cNvSpPr>
          <p:nvPr>
            <p:ph type="body" idx="1"/>
          </p:nvPr>
        </p:nvSpPr>
        <p:spPr>
          <a:xfrm>
            <a:off x="685800" y="1549400"/>
            <a:ext cx="7772400" cy="4533900"/>
          </a:xfrm>
        </p:spPr>
        <p:txBody>
          <a:bodyPr/>
          <a:lstStyle/>
          <a:p>
            <a:pPr>
              <a:lnSpc>
                <a:spcPct val="90000"/>
              </a:lnSpc>
            </a:pPr>
            <a:r>
              <a:rPr lang="en-US" sz="2400">
                <a:cs typeface="Times New Roman" pitchFamily="18" charset="0"/>
              </a:rPr>
              <a:t>Uses the concepts of </a:t>
            </a:r>
            <a:r>
              <a:rPr lang="en-US" sz="2400" b="1">
                <a:cs typeface="Times New Roman" pitchFamily="18" charset="0"/>
              </a:rPr>
              <a:t>FD</a:t>
            </a:r>
            <a:r>
              <a:rPr lang="en-US" sz="2400">
                <a:cs typeface="Times New Roman" pitchFamily="18" charset="0"/>
              </a:rPr>
              <a:t>s, </a:t>
            </a:r>
            <a:r>
              <a:rPr lang="en-US" sz="2400" b="1">
                <a:cs typeface="Times New Roman" pitchFamily="18" charset="0"/>
              </a:rPr>
              <a:t>primary key</a:t>
            </a:r>
          </a:p>
          <a:p>
            <a:pPr>
              <a:lnSpc>
                <a:spcPct val="90000"/>
              </a:lnSpc>
              <a:buFont typeface="Wingdings" pitchFamily="2" charset="2"/>
              <a:buNone/>
            </a:pPr>
            <a:r>
              <a:rPr lang="en-US" sz="2800" u="sng">
                <a:cs typeface="Times New Roman" pitchFamily="18" charset="0"/>
              </a:rPr>
              <a:t>Definitions:</a:t>
            </a:r>
            <a:endParaRPr lang="en-US" sz="2800">
              <a:cs typeface="Times New Roman" pitchFamily="18" charset="0"/>
            </a:endParaRPr>
          </a:p>
          <a:p>
            <a:pPr>
              <a:lnSpc>
                <a:spcPct val="90000"/>
              </a:lnSpc>
            </a:pPr>
            <a:r>
              <a:rPr lang="en-US" sz="2800" b="1">
                <a:cs typeface="Times New Roman" pitchFamily="18" charset="0"/>
              </a:rPr>
              <a:t>Prime attribute</a:t>
            </a:r>
            <a:r>
              <a:rPr lang="en-US" sz="2800">
                <a:cs typeface="Times New Roman" pitchFamily="18" charset="0"/>
              </a:rPr>
              <a:t> - attribute that is member of the primary key K</a:t>
            </a:r>
          </a:p>
          <a:p>
            <a:pPr>
              <a:lnSpc>
                <a:spcPct val="90000"/>
              </a:lnSpc>
            </a:pPr>
            <a:r>
              <a:rPr lang="en-US" sz="2800" b="1">
                <a:cs typeface="Times New Roman" pitchFamily="18" charset="0"/>
              </a:rPr>
              <a:t>Full functional dependency</a:t>
            </a:r>
            <a:r>
              <a:rPr lang="en-US" sz="2800">
                <a:cs typeface="Times New Roman" pitchFamily="18" charset="0"/>
              </a:rPr>
              <a:t> - a FD  Y </a:t>
            </a:r>
            <a:r>
              <a:rPr lang="en-US" sz="2800">
                <a:latin typeface="BostonII" charset="0"/>
                <a:cs typeface="Times New Roman" pitchFamily="18" charset="0"/>
              </a:rPr>
              <a:t>-&gt; </a:t>
            </a:r>
            <a:r>
              <a:rPr lang="en-US" sz="2800">
                <a:cs typeface="Times New Roman" pitchFamily="18" charset="0"/>
              </a:rPr>
              <a:t>Z where removal of any attribute from Y means the FD does not hold any more</a:t>
            </a:r>
          </a:p>
          <a:p>
            <a:pPr>
              <a:lnSpc>
                <a:spcPct val="90000"/>
              </a:lnSpc>
              <a:buFont typeface="Wingdings" pitchFamily="2" charset="2"/>
              <a:buNone/>
            </a:pPr>
            <a:r>
              <a:rPr lang="en-US" sz="2800">
                <a:cs typeface="Times New Roman" pitchFamily="18" charset="0"/>
              </a:rPr>
              <a:t>	</a:t>
            </a:r>
            <a:r>
              <a:rPr lang="en-US" sz="2200" u="sng">
                <a:cs typeface="Times New Roman" pitchFamily="18" charset="0"/>
              </a:rPr>
              <a:t>Examples:</a:t>
            </a:r>
            <a:r>
              <a:rPr lang="en-US" sz="2200">
                <a:cs typeface="Times New Roman" pitchFamily="18" charset="0"/>
              </a:rPr>
              <a:t>	- {SSN, PNUMBER} </a:t>
            </a:r>
            <a:r>
              <a:rPr lang="en-US" sz="2200">
                <a:latin typeface="BostonII" charset="0"/>
                <a:cs typeface="Times New Roman" pitchFamily="18" charset="0"/>
              </a:rPr>
              <a:t>-&gt; </a:t>
            </a:r>
            <a:r>
              <a:rPr lang="en-US" sz="2200">
                <a:cs typeface="Times New Roman" pitchFamily="18" charset="0"/>
              </a:rPr>
              <a:t>HOURS is a full FD since neither SSN </a:t>
            </a:r>
            <a:r>
              <a:rPr lang="en-US" sz="2200">
                <a:latin typeface="BostonII" charset="0"/>
                <a:cs typeface="Times New Roman" pitchFamily="18" charset="0"/>
              </a:rPr>
              <a:t>-&gt; </a:t>
            </a:r>
            <a:r>
              <a:rPr lang="en-US" sz="2200">
                <a:cs typeface="Times New Roman" pitchFamily="18" charset="0"/>
              </a:rPr>
              <a:t>HOURS nor PNUMBER </a:t>
            </a:r>
            <a:r>
              <a:rPr lang="en-US" sz="2200">
                <a:latin typeface="BostonII" charset="0"/>
                <a:cs typeface="Times New Roman" pitchFamily="18" charset="0"/>
              </a:rPr>
              <a:t>-&gt; </a:t>
            </a:r>
            <a:r>
              <a:rPr lang="en-US" sz="2200">
                <a:cs typeface="Times New Roman" pitchFamily="18" charset="0"/>
              </a:rPr>
              <a:t>HOURS hold </a:t>
            </a:r>
          </a:p>
          <a:p>
            <a:pPr>
              <a:lnSpc>
                <a:spcPct val="90000"/>
              </a:lnSpc>
              <a:buFont typeface="Wingdings" pitchFamily="2" charset="2"/>
              <a:buNone/>
            </a:pPr>
            <a:r>
              <a:rPr lang="en-US" sz="2400">
                <a:cs typeface="Times New Roman" pitchFamily="18" charset="0"/>
              </a:rPr>
              <a:t>	</a:t>
            </a:r>
            <a:r>
              <a:rPr lang="en-US" sz="2200">
                <a:cs typeface="Times New Roman" pitchFamily="18" charset="0"/>
              </a:rPr>
              <a:t>- {SSN, PNUMBER} </a:t>
            </a:r>
            <a:r>
              <a:rPr lang="en-US" sz="2200">
                <a:latin typeface="BostonII" charset="0"/>
                <a:cs typeface="Times New Roman" pitchFamily="18" charset="0"/>
              </a:rPr>
              <a:t>-&gt; </a:t>
            </a:r>
            <a:r>
              <a:rPr lang="en-US" sz="2200">
                <a:cs typeface="Times New Roman" pitchFamily="18" charset="0"/>
              </a:rPr>
              <a:t>ENAME is </a:t>
            </a:r>
            <a:r>
              <a:rPr lang="en-US" sz="2200" i="1">
                <a:cs typeface="Times New Roman" pitchFamily="18" charset="0"/>
              </a:rPr>
              <a:t>not</a:t>
            </a:r>
            <a:r>
              <a:rPr lang="en-US" sz="2200">
                <a:cs typeface="Times New Roman" pitchFamily="18" charset="0"/>
              </a:rPr>
              <a:t>  a full FD (it is called a </a:t>
            </a:r>
            <a:r>
              <a:rPr lang="en-US" sz="2200" i="1">
                <a:cs typeface="Times New Roman" pitchFamily="18" charset="0"/>
              </a:rPr>
              <a:t>partial dependency</a:t>
            </a:r>
            <a:r>
              <a:rPr lang="en-US" sz="2200">
                <a:cs typeface="Times New Roman" pitchFamily="18" charset="0"/>
              </a:rPr>
              <a:t> ) since SSN </a:t>
            </a:r>
            <a:r>
              <a:rPr lang="en-US" sz="2200">
                <a:latin typeface="BostonII" charset="0"/>
                <a:cs typeface="Times New Roman" pitchFamily="18" charset="0"/>
              </a:rPr>
              <a:t>-&gt; </a:t>
            </a:r>
            <a:r>
              <a:rPr lang="en-US" sz="2200">
                <a:cs typeface="Times New Roman" pitchFamily="18" charset="0"/>
              </a:rPr>
              <a:t>ENAME also holds</a:t>
            </a:r>
            <a:r>
              <a:rPr lang="en-US" sz="2200"/>
              <a:t> </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23879410-74EA-4B41-A5EF-250643B8CABA}" type="slidenum">
              <a:rPr lang="en-US"/>
              <a:pPr/>
              <a:t>34</a:t>
            </a:fld>
            <a:endParaRPr lang="en-US"/>
          </a:p>
        </p:txBody>
      </p:sp>
      <p:sp>
        <p:nvSpPr>
          <p:cNvPr id="235522" name="Rectangle 2"/>
          <p:cNvSpPr>
            <a:spLocks noGrp="1" noChangeArrowheads="1"/>
          </p:cNvSpPr>
          <p:nvPr>
            <p:ph type="title"/>
          </p:nvPr>
        </p:nvSpPr>
        <p:spPr/>
        <p:txBody>
          <a:bodyPr/>
          <a:lstStyle/>
          <a:p>
            <a:r>
              <a:rPr lang="en-US" sz="3200" b="1">
                <a:cs typeface="Times New Roman" pitchFamily="18" charset="0"/>
              </a:rPr>
              <a:t>Second Normal Form (2)</a:t>
            </a:r>
          </a:p>
        </p:txBody>
      </p:sp>
      <p:sp>
        <p:nvSpPr>
          <p:cNvPr id="235523" name="Rectangle 3"/>
          <p:cNvSpPr>
            <a:spLocks noGrp="1" noChangeArrowheads="1"/>
          </p:cNvSpPr>
          <p:nvPr>
            <p:ph type="body" idx="1"/>
          </p:nvPr>
        </p:nvSpPr>
        <p:spPr/>
        <p:txBody>
          <a:bodyPr/>
          <a:lstStyle/>
          <a:p>
            <a:r>
              <a:rPr lang="en-US">
                <a:cs typeface="Times New Roman" pitchFamily="18" charset="0"/>
              </a:rPr>
              <a:t>A relation schema R is in </a:t>
            </a:r>
            <a:r>
              <a:rPr lang="en-US" b="1">
                <a:cs typeface="Times New Roman" pitchFamily="18" charset="0"/>
              </a:rPr>
              <a:t>second normal form </a:t>
            </a:r>
            <a:r>
              <a:rPr lang="en-US">
                <a:cs typeface="Times New Roman" pitchFamily="18" charset="0"/>
              </a:rPr>
              <a:t>(</a:t>
            </a:r>
            <a:r>
              <a:rPr lang="en-US" b="1">
                <a:cs typeface="Times New Roman" pitchFamily="18" charset="0"/>
              </a:rPr>
              <a:t>2NF</a:t>
            </a:r>
            <a:r>
              <a:rPr lang="en-US">
                <a:cs typeface="Times New Roman" pitchFamily="18" charset="0"/>
              </a:rPr>
              <a:t>) if every non-prime attribute A in R is fully functionally dependent on the primary key</a:t>
            </a:r>
          </a:p>
          <a:p>
            <a:pPr>
              <a:buFont typeface="Wingdings" pitchFamily="2" charset="2"/>
              <a:buNone/>
            </a:pPr>
            <a:endParaRPr lang="en-US">
              <a:cs typeface="Times New Roman" pitchFamily="18" charset="0"/>
            </a:endParaRPr>
          </a:p>
          <a:p>
            <a:r>
              <a:rPr lang="en-US">
                <a:cs typeface="Times New Roman" pitchFamily="18" charset="0"/>
              </a:rPr>
              <a:t>R can be decomposed into 2NF relations via the process of 2NF normalization</a:t>
            </a:r>
            <a:r>
              <a:rPr lang="en-US"/>
              <a:t> </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p:cNvSpPr>
            <a:spLocks noGrp="1"/>
          </p:cNvSpPr>
          <p:nvPr>
            <p:ph type="sldNum" sz="quarter" idx="10"/>
          </p:nvPr>
        </p:nvSpPr>
        <p:spPr/>
        <p:txBody>
          <a:bodyPr/>
          <a:lstStyle/>
          <a:p>
            <a:r>
              <a:rPr lang="en-US"/>
              <a:t>Chapter 10-</a:t>
            </a:r>
            <a:fld id="{A1D5FB69-01C6-4021-A01D-CEAA8E3634C2}" type="slidenum">
              <a:rPr lang="en-US"/>
              <a:pPr/>
              <a:t>35</a:t>
            </a:fld>
            <a:endParaRPr lang="en-US"/>
          </a:p>
        </p:txBody>
      </p:sp>
      <p:sp>
        <p:nvSpPr>
          <p:cNvPr id="236546" name="Rectangle 2"/>
          <p:cNvSpPr>
            <a:spLocks noGrp="1" noChangeArrowheads="1"/>
          </p:cNvSpPr>
          <p:nvPr>
            <p:ph type="title"/>
          </p:nvPr>
        </p:nvSpPr>
        <p:spPr>
          <a:xfrm>
            <a:off x="5321300" y="609600"/>
            <a:ext cx="3136900" cy="1143000"/>
          </a:xfrm>
        </p:spPr>
        <p:txBody>
          <a:bodyPr/>
          <a:lstStyle/>
          <a:p>
            <a:r>
              <a:rPr lang="en-US" sz="3200" dirty="0"/>
              <a:t>Figure 10.10 Normalizing into 2NF and 3NF</a:t>
            </a:r>
          </a:p>
        </p:txBody>
      </p:sp>
      <p:sp>
        <p:nvSpPr>
          <p:cNvPr id="236550" name="Rectangle 6"/>
          <p:cNvSpPr>
            <a:spLocks noChangeArrowheads="1"/>
          </p:cNvSpPr>
          <p:nvPr/>
        </p:nvSpPr>
        <p:spPr bwMode="auto">
          <a:xfrm>
            <a:off x="1828800" y="1309688"/>
            <a:ext cx="9144000" cy="0"/>
          </a:xfrm>
          <a:prstGeom prst="rect">
            <a:avLst/>
          </a:prstGeom>
          <a:noFill/>
          <a:ln w="9525">
            <a:noFill/>
            <a:miter lim="800000"/>
            <a:headEnd/>
            <a:tailEnd/>
          </a:ln>
          <a:effectLst/>
        </p:spPr>
        <p:txBody>
          <a:bodyPr>
            <a:spAutoFit/>
          </a:bodyPr>
          <a:lstStyle/>
          <a:p>
            <a:endParaRPr lang="en-US"/>
          </a:p>
        </p:txBody>
      </p:sp>
      <p:pic>
        <p:nvPicPr>
          <p:cNvPr id="236549" name="Picture 5" descr="ch14_elmasri"/>
          <p:cNvPicPr>
            <a:picLocks noChangeAspect="1" noChangeArrowheads="1"/>
          </p:cNvPicPr>
          <p:nvPr/>
        </p:nvPicPr>
        <p:blipFill>
          <a:blip r:embed="rId2"/>
          <a:srcRect/>
          <a:stretch>
            <a:fillRect/>
          </a:stretch>
        </p:blipFill>
        <p:spPr bwMode="auto">
          <a:xfrm rot="5400000">
            <a:off x="-532607" y="775494"/>
            <a:ext cx="6629400" cy="5078412"/>
          </a:xfrm>
          <a:prstGeom prst="rect">
            <a:avLst/>
          </a:prstGeom>
          <a:noFill/>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C4ED0AFB-2984-4CAD-BFEB-8D85F3AEC654}" type="slidenum">
              <a:rPr lang="en-US"/>
              <a:pPr/>
              <a:t>36</a:t>
            </a:fld>
            <a:endParaRPr lang="en-US"/>
          </a:p>
        </p:txBody>
      </p:sp>
      <p:sp>
        <p:nvSpPr>
          <p:cNvPr id="238594" name="Rectangle 2"/>
          <p:cNvSpPr>
            <a:spLocks noGrp="1" noChangeArrowheads="1"/>
          </p:cNvSpPr>
          <p:nvPr>
            <p:ph type="title"/>
          </p:nvPr>
        </p:nvSpPr>
        <p:spPr/>
        <p:txBody>
          <a:bodyPr/>
          <a:lstStyle/>
          <a:p>
            <a:r>
              <a:rPr lang="en-US" sz="3200" b="1">
                <a:cs typeface="Times New Roman" pitchFamily="18" charset="0"/>
              </a:rPr>
              <a:t>3.4 Third Normal Form</a:t>
            </a:r>
            <a:r>
              <a:rPr lang="en-US" sz="3200"/>
              <a:t> (1)</a:t>
            </a:r>
          </a:p>
        </p:txBody>
      </p:sp>
      <p:sp>
        <p:nvSpPr>
          <p:cNvPr id="238595" name="Rectangle 3"/>
          <p:cNvSpPr>
            <a:spLocks noGrp="1" noChangeArrowheads="1"/>
          </p:cNvSpPr>
          <p:nvPr>
            <p:ph type="body" idx="1"/>
          </p:nvPr>
        </p:nvSpPr>
        <p:spPr/>
        <p:txBody>
          <a:bodyPr/>
          <a:lstStyle/>
          <a:p>
            <a:pPr>
              <a:buFont typeface="Wingdings" pitchFamily="2" charset="2"/>
              <a:buNone/>
            </a:pPr>
            <a:r>
              <a:rPr lang="en-US" sz="2800" u="sng">
                <a:cs typeface="Times New Roman" pitchFamily="18" charset="0"/>
              </a:rPr>
              <a:t>Definition:</a:t>
            </a:r>
            <a:endParaRPr lang="en-US" sz="2800">
              <a:cs typeface="Times New Roman" pitchFamily="18" charset="0"/>
            </a:endParaRPr>
          </a:p>
          <a:p>
            <a:r>
              <a:rPr lang="en-US" sz="2800" b="1">
                <a:cs typeface="Times New Roman" pitchFamily="18" charset="0"/>
              </a:rPr>
              <a:t>Transitive functional dependency</a:t>
            </a:r>
            <a:r>
              <a:rPr lang="en-US" sz="2800">
                <a:cs typeface="Times New Roman" pitchFamily="18" charset="0"/>
              </a:rPr>
              <a:t> - </a:t>
            </a:r>
            <a:r>
              <a:rPr lang="en-US" sz="2400">
                <a:cs typeface="Times New Roman" pitchFamily="18" charset="0"/>
              </a:rPr>
              <a:t>a FD  X </a:t>
            </a:r>
            <a:r>
              <a:rPr lang="en-US" sz="2400">
                <a:latin typeface="BostonII" charset="0"/>
                <a:cs typeface="Times New Roman" pitchFamily="18" charset="0"/>
              </a:rPr>
              <a:t>-&gt; </a:t>
            </a:r>
            <a:r>
              <a:rPr lang="en-US" sz="2400">
                <a:cs typeface="Times New Roman" pitchFamily="18" charset="0"/>
              </a:rPr>
              <a:t>Z that can be derived from two FDs   X </a:t>
            </a:r>
            <a:r>
              <a:rPr lang="en-US" sz="2400">
                <a:latin typeface="BostonII" charset="0"/>
                <a:cs typeface="Times New Roman" pitchFamily="18" charset="0"/>
              </a:rPr>
              <a:t>-&gt; </a:t>
            </a:r>
            <a:r>
              <a:rPr lang="en-US" sz="2400">
                <a:cs typeface="Times New Roman" pitchFamily="18" charset="0"/>
              </a:rPr>
              <a:t>Y and Y </a:t>
            </a:r>
            <a:r>
              <a:rPr lang="en-US" sz="2400">
                <a:latin typeface="BostonII" charset="0"/>
                <a:cs typeface="Times New Roman" pitchFamily="18" charset="0"/>
              </a:rPr>
              <a:t>-&gt; </a:t>
            </a:r>
            <a:r>
              <a:rPr lang="en-US" sz="2400">
                <a:cs typeface="Times New Roman" pitchFamily="18" charset="0"/>
              </a:rPr>
              <a:t>Z</a:t>
            </a:r>
            <a:r>
              <a:rPr lang="en-US" sz="2800">
                <a:cs typeface="Times New Roman" pitchFamily="18" charset="0"/>
              </a:rPr>
              <a:t> </a:t>
            </a:r>
          </a:p>
          <a:p>
            <a:pPr>
              <a:buFont typeface="Wingdings" pitchFamily="2" charset="2"/>
              <a:buNone/>
            </a:pPr>
            <a:r>
              <a:rPr lang="en-US" sz="2800">
                <a:cs typeface="Times New Roman" pitchFamily="18" charset="0"/>
              </a:rPr>
              <a:t>	</a:t>
            </a:r>
            <a:r>
              <a:rPr lang="en-US" sz="2400" u="sng">
                <a:cs typeface="Times New Roman" pitchFamily="18" charset="0"/>
              </a:rPr>
              <a:t>Examples:</a:t>
            </a:r>
          </a:p>
          <a:p>
            <a:pPr>
              <a:buFont typeface="Wingdings" pitchFamily="2" charset="2"/>
              <a:buNone/>
            </a:pPr>
            <a:r>
              <a:rPr lang="en-US" sz="2800">
                <a:cs typeface="Times New Roman" pitchFamily="18" charset="0"/>
              </a:rPr>
              <a:t>	- </a:t>
            </a:r>
            <a:r>
              <a:rPr lang="en-US" sz="2400">
                <a:cs typeface="Times New Roman" pitchFamily="18" charset="0"/>
              </a:rPr>
              <a:t>SSN </a:t>
            </a:r>
            <a:r>
              <a:rPr lang="en-US" sz="2400">
                <a:latin typeface="BostonII" charset="0"/>
                <a:cs typeface="Times New Roman" pitchFamily="18" charset="0"/>
              </a:rPr>
              <a:t>-&gt; </a:t>
            </a:r>
            <a:r>
              <a:rPr lang="en-US" sz="2400">
                <a:cs typeface="Times New Roman" pitchFamily="18" charset="0"/>
              </a:rPr>
              <a:t>DMGRSSN is a </a:t>
            </a:r>
            <a:r>
              <a:rPr lang="en-US" sz="2400" i="1">
                <a:cs typeface="Times New Roman" pitchFamily="18" charset="0"/>
              </a:rPr>
              <a:t>transitive</a:t>
            </a:r>
            <a:r>
              <a:rPr lang="en-US" sz="2400">
                <a:cs typeface="Times New Roman" pitchFamily="18" charset="0"/>
              </a:rPr>
              <a:t> FD since</a:t>
            </a:r>
          </a:p>
          <a:p>
            <a:pPr>
              <a:buFont typeface="Wingdings" pitchFamily="2" charset="2"/>
              <a:buNone/>
            </a:pPr>
            <a:r>
              <a:rPr lang="en-US" sz="2400">
                <a:cs typeface="Times New Roman" pitchFamily="18" charset="0"/>
              </a:rPr>
              <a:t>	SSN </a:t>
            </a:r>
            <a:r>
              <a:rPr lang="en-US" sz="2400">
                <a:latin typeface="BostonII" charset="0"/>
                <a:cs typeface="Times New Roman" pitchFamily="18" charset="0"/>
              </a:rPr>
              <a:t>-&gt; </a:t>
            </a:r>
            <a:r>
              <a:rPr lang="en-US" sz="2400">
                <a:cs typeface="Times New Roman" pitchFamily="18" charset="0"/>
              </a:rPr>
              <a:t>DNUMBER and DNUMBER </a:t>
            </a:r>
            <a:r>
              <a:rPr lang="en-US" sz="2400">
                <a:latin typeface="BostonII" charset="0"/>
                <a:cs typeface="Times New Roman" pitchFamily="18" charset="0"/>
              </a:rPr>
              <a:t>-&gt; </a:t>
            </a:r>
            <a:r>
              <a:rPr lang="en-US" sz="2400">
                <a:cs typeface="Times New Roman" pitchFamily="18" charset="0"/>
              </a:rPr>
              <a:t>DMGRSSN hold </a:t>
            </a:r>
          </a:p>
          <a:p>
            <a:pPr>
              <a:buFont typeface="Wingdings" pitchFamily="2" charset="2"/>
              <a:buNone/>
            </a:pPr>
            <a:r>
              <a:rPr lang="en-US" sz="2400">
                <a:cs typeface="Times New Roman" pitchFamily="18" charset="0"/>
              </a:rPr>
              <a:t>	- SSN </a:t>
            </a:r>
            <a:r>
              <a:rPr lang="en-US" sz="2400">
                <a:latin typeface="BostonII" charset="0"/>
                <a:cs typeface="Times New Roman" pitchFamily="18" charset="0"/>
              </a:rPr>
              <a:t>-&gt; </a:t>
            </a:r>
            <a:r>
              <a:rPr lang="en-US" sz="2400">
                <a:cs typeface="Times New Roman" pitchFamily="18" charset="0"/>
              </a:rPr>
              <a:t>ENAME is </a:t>
            </a:r>
            <a:r>
              <a:rPr lang="en-US" sz="2400" i="1">
                <a:cs typeface="Times New Roman" pitchFamily="18" charset="0"/>
              </a:rPr>
              <a:t>non-transitive </a:t>
            </a:r>
            <a:r>
              <a:rPr lang="en-US" sz="2400">
                <a:cs typeface="Times New Roman" pitchFamily="18" charset="0"/>
              </a:rPr>
              <a:t> since there is no set of attributes X where SSN </a:t>
            </a:r>
            <a:r>
              <a:rPr lang="en-US" sz="2400">
                <a:latin typeface="BostonII" charset="0"/>
                <a:cs typeface="Times New Roman" pitchFamily="18" charset="0"/>
              </a:rPr>
              <a:t>-&gt; </a:t>
            </a:r>
            <a:r>
              <a:rPr lang="en-US" sz="2400">
                <a:cs typeface="Times New Roman" pitchFamily="18" charset="0"/>
              </a:rPr>
              <a:t>X and X </a:t>
            </a:r>
            <a:r>
              <a:rPr lang="en-US" sz="2400">
                <a:latin typeface="BostonII" charset="0"/>
                <a:cs typeface="Times New Roman" pitchFamily="18" charset="0"/>
              </a:rPr>
              <a:t>-&gt; </a:t>
            </a:r>
            <a:r>
              <a:rPr lang="en-US" sz="2400">
                <a:cs typeface="Times New Roman" pitchFamily="18" charset="0"/>
              </a:rPr>
              <a:t>ENAME</a:t>
            </a:r>
            <a:r>
              <a:rPr lang="en-US" sz="2400"/>
              <a:t> </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D58399BB-EB5A-4F4B-8609-966B07D62CC2}" type="slidenum">
              <a:rPr lang="en-US"/>
              <a:pPr/>
              <a:t>37</a:t>
            </a:fld>
            <a:endParaRPr lang="en-US"/>
          </a:p>
        </p:txBody>
      </p:sp>
      <p:sp>
        <p:nvSpPr>
          <p:cNvPr id="239618" name="Rectangle 2"/>
          <p:cNvSpPr>
            <a:spLocks noGrp="1" noChangeArrowheads="1"/>
          </p:cNvSpPr>
          <p:nvPr>
            <p:ph type="title"/>
          </p:nvPr>
        </p:nvSpPr>
        <p:spPr/>
        <p:txBody>
          <a:bodyPr/>
          <a:lstStyle/>
          <a:p>
            <a:r>
              <a:rPr lang="en-US" sz="3200" b="1">
                <a:cs typeface="Times New Roman" pitchFamily="18" charset="0"/>
              </a:rPr>
              <a:t>Third Normal Form</a:t>
            </a:r>
            <a:r>
              <a:rPr lang="en-US" sz="3200"/>
              <a:t> (2)</a:t>
            </a:r>
          </a:p>
        </p:txBody>
      </p:sp>
      <p:sp>
        <p:nvSpPr>
          <p:cNvPr id="239619" name="Rectangle 3"/>
          <p:cNvSpPr>
            <a:spLocks noGrp="1" noChangeArrowheads="1"/>
          </p:cNvSpPr>
          <p:nvPr>
            <p:ph type="body" idx="1"/>
          </p:nvPr>
        </p:nvSpPr>
        <p:spPr/>
        <p:txBody>
          <a:bodyPr/>
          <a:lstStyle/>
          <a:p>
            <a:pPr>
              <a:lnSpc>
                <a:spcPct val="90000"/>
              </a:lnSpc>
            </a:pPr>
            <a:r>
              <a:rPr lang="en-US" sz="2800">
                <a:cs typeface="Times New Roman" pitchFamily="18" charset="0"/>
              </a:rPr>
              <a:t>A relation schema R is in </a:t>
            </a:r>
            <a:r>
              <a:rPr lang="en-US" sz="2800" b="1">
                <a:cs typeface="Times New Roman" pitchFamily="18" charset="0"/>
              </a:rPr>
              <a:t>third normal form </a:t>
            </a:r>
            <a:r>
              <a:rPr lang="en-US" sz="2800">
                <a:cs typeface="Times New Roman" pitchFamily="18" charset="0"/>
              </a:rPr>
              <a:t>(</a:t>
            </a:r>
            <a:r>
              <a:rPr lang="en-US" sz="2800" b="1">
                <a:cs typeface="Times New Roman" pitchFamily="18" charset="0"/>
              </a:rPr>
              <a:t>3NF</a:t>
            </a:r>
            <a:r>
              <a:rPr lang="en-US" sz="2800">
                <a:cs typeface="Times New Roman" pitchFamily="18" charset="0"/>
              </a:rPr>
              <a:t>) if it is in 2NF </a:t>
            </a:r>
            <a:r>
              <a:rPr lang="en-US" sz="2800" i="1">
                <a:cs typeface="Times New Roman" pitchFamily="18" charset="0"/>
              </a:rPr>
              <a:t>and</a:t>
            </a:r>
            <a:r>
              <a:rPr lang="en-US" sz="2800">
                <a:cs typeface="Times New Roman" pitchFamily="18" charset="0"/>
              </a:rPr>
              <a:t>  no non-prime attribute A in R is transitively dependent on the primary key</a:t>
            </a:r>
          </a:p>
          <a:p>
            <a:pPr>
              <a:lnSpc>
                <a:spcPct val="90000"/>
              </a:lnSpc>
            </a:pPr>
            <a:r>
              <a:rPr lang="en-US" sz="2800">
                <a:cs typeface="Times New Roman" pitchFamily="18" charset="0"/>
              </a:rPr>
              <a:t>R can be decomposed into 3NF relations via the process of 3NF normalization</a:t>
            </a:r>
            <a:r>
              <a:rPr lang="en-US" sz="2800"/>
              <a:t> </a:t>
            </a:r>
          </a:p>
          <a:p>
            <a:pPr>
              <a:lnSpc>
                <a:spcPct val="90000"/>
              </a:lnSpc>
              <a:buFont typeface="Wingdings" pitchFamily="2" charset="2"/>
              <a:buNone/>
            </a:pPr>
            <a:r>
              <a:rPr lang="en-US" sz="2000" b="1">
                <a:cs typeface="Times New Roman" pitchFamily="18" charset="0"/>
              </a:rPr>
              <a:t>NOTE:</a:t>
            </a:r>
            <a:endParaRPr lang="en-US" sz="2000">
              <a:cs typeface="Times New Roman" pitchFamily="18" charset="0"/>
            </a:endParaRPr>
          </a:p>
          <a:p>
            <a:pPr>
              <a:lnSpc>
                <a:spcPct val="90000"/>
              </a:lnSpc>
              <a:buFont typeface="Wingdings" pitchFamily="2" charset="2"/>
              <a:buNone/>
            </a:pPr>
            <a:r>
              <a:rPr lang="en-US" sz="2000">
                <a:cs typeface="Times New Roman" pitchFamily="18" charset="0"/>
              </a:rPr>
              <a:t>	In</a:t>
            </a:r>
            <a:r>
              <a:rPr lang="en-US" sz="2000" b="1">
                <a:cs typeface="Times New Roman" pitchFamily="18" charset="0"/>
              </a:rPr>
              <a:t> </a:t>
            </a:r>
            <a:r>
              <a:rPr lang="en-US" sz="2000">
                <a:cs typeface="Times New Roman" pitchFamily="18" charset="0"/>
              </a:rPr>
              <a:t>X </a:t>
            </a:r>
            <a:r>
              <a:rPr lang="en-US" sz="2000">
                <a:latin typeface="BostonII" charset="0"/>
                <a:cs typeface="Times New Roman" pitchFamily="18" charset="0"/>
              </a:rPr>
              <a:t>-&gt; </a:t>
            </a:r>
            <a:r>
              <a:rPr lang="en-US" sz="2000">
                <a:cs typeface="Times New Roman" pitchFamily="18" charset="0"/>
              </a:rPr>
              <a:t>Y and Y </a:t>
            </a:r>
            <a:r>
              <a:rPr lang="en-US" sz="2000">
                <a:latin typeface="BostonII" charset="0"/>
                <a:cs typeface="Times New Roman" pitchFamily="18" charset="0"/>
              </a:rPr>
              <a:t>-&gt; </a:t>
            </a:r>
            <a:r>
              <a:rPr lang="en-US" sz="2000">
                <a:cs typeface="Times New Roman" pitchFamily="18" charset="0"/>
              </a:rPr>
              <a:t>Z, with X as the primary key, we consider this a problem only if Y is </a:t>
            </a:r>
            <a:r>
              <a:rPr lang="en-US" sz="2000" u="sng">
                <a:cs typeface="Times New Roman" pitchFamily="18" charset="0"/>
              </a:rPr>
              <a:t>not</a:t>
            </a:r>
            <a:r>
              <a:rPr lang="en-US" sz="2000">
                <a:cs typeface="Times New Roman" pitchFamily="18" charset="0"/>
              </a:rPr>
              <a:t> a candidate key. When Y is a candidate key, there is no problem with the transitive dependency .</a:t>
            </a:r>
          </a:p>
          <a:p>
            <a:pPr>
              <a:lnSpc>
                <a:spcPct val="90000"/>
              </a:lnSpc>
              <a:buFont typeface="Wingdings" pitchFamily="2" charset="2"/>
              <a:buNone/>
            </a:pPr>
            <a:r>
              <a:rPr lang="en-US" sz="2000">
                <a:cs typeface="Times New Roman" pitchFamily="18" charset="0"/>
              </a:rPr>
              <a:t>	E.g., Consider EMP (SSN, Emp#, Salary ). </a:t>
            </a:r>
          </a:p>
          <a:p>
            <a:pPr>
              <a:lnSpc>
                <a:spcPct val="90000"/>
              </a:lnSpc>
              <a:buFont typeface="Wingdings" pitchFamily="2" charset="2"/>
              <a:buNone/>
            </a:pPr>
            <a:r>
              <a:rPr lang="en-US" sz="2000">
                <a:cs typeface="Times New Roman" pitchFamily="18" charset="0"/>
              </a:rPr>
              <a:t>	Here, SSN </a:t>
            </a:r>
            <a:r>
              <a:rPr lang="en-US" sz="2000">
                <a:latin typeface="BostonII" charset="0"/>
                <a:cs typeface="Times New Roman" pitchFamily="18" charset="0"/>
              </a:rPr>
              <a:t>-&gt; </a:t>
            </a:r>
            <a:r>
              <a:rPr lang="en-US" sz="2000">
                <a:cs typeface="Times New Roman" pitchFamily="18" charset="0"/>
              </a:rPr>
              <a:t>Emp# </a:t>
            </a:r>
            <a:r>
              <a:rPr lang="en-US" sz="2000">
                <a:latin typeface="BostonII" charset="0"/>
                <a:cs typeface="Times New Roman" pitchFamily="18" charset="0"/>
              </a:rPr>
              <a:t>-&gt; </a:t>
            </a:r>
            <a:r>
              <a:rPr lang="en-US" sz="2000">
                <a:cs typeface="Times New Roman" pitchFamily="18" charset="0"/>
              </a:rPr>
              <a:t>Salary and Emp# is a candidate key.</a:t>
            </a:r>
            <a:r>
              <a:rPr lang="en-US" sz="2000"/>
              <a:t> </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p:cNvSpPr>
            <a:spLocks noGrp="1"/>
          </p:cNvSpPr>
          <p:nvPr>
            <p:ph type="sldNum" sz="quarter" idx="10"/>
          </p:nvPr>
        </p:nvSpPr>
        <p:spPr/>
        <p:txBody>
          <a:bodyPr/>
          <a:lstStyle/>
          <a:p>
            <a:r>
              <a:rPr lang="en-US"/>
              <a:t>Chapter 10-</a:t>
            </a:r>
            <a:fld id="{A1D5FB69-01C6-4021-A01D-CEAA8E3634C2}" type="slidenum">
              <a:rPr lang="en-US"/>
              <a:pPr/>
              <a:t>38</a:t>
            </a:fld>
            <a:endParaRPr lang="en-US"/>
          </a:p>
        </p:txBody>
      </p:sp>
      <p:sp>
        <p:nvSpPr>
          <p:cNvPr id="236546" name="Rectangle 2"/>
          <p:cNvSpPr>
            <a:spLocks noGrp="1" noChangeArrowheads="1"/>
          </p:cNvSpPr>
          <p:nvPr>
            <p:ph type="title"/>
          </p:nvPr>
        </p:nvSpPr>
        <p:spPr>
          <a:xfrm>
            <a:off x="5321300" y="609600"/>
            <a:ext cx="3136900" cy="1143000"/>
          </a:xfrm>
        </p:spPr>
        <p:txBody>
          <a:bodyPr/>
          <a:lstStyle/>
          <a:p>
            <a:r>
              <a:rPr lang="en-US" sz="3200" dirty="0"/>
              <a:t>Figure 10.10 Normalizing into 2NF and 3NF</a:t>
            </a:r>
          </a:p>
        </p:txBody>
      </p:sp>
      <p:sp>
        <p:nvSpPr>
          <p:cNvPr id="236550" name="Rectangle 6"/>
          <p:cNvSpPr>
            <a:spLocks noChangeArrowheads="1"/>
          </p:cNvSpPr>
          <p:nvPr/>
        </p:nvSpPr>
        <p:spPr bwMode="auto">
          <a:xfrm>
            <a:off x="1828800" y="1309688"/>
            <a:ext cx="9144000" cy="0"/>
          </a:xfrm>
          <a:prstGeom prst="rect">
            <a:avLst/>
          </a:prstGeom>
          <a:noFill/>
          <a:ln w="9525">
            <a:noFill/>
            <a:miter lim="800000"/>
            <a:headEnd/>
            <a:tailEnd/>
          </a:ln>
          <a:effectLst/>
        </p:spPr>
        <p:txBody>
          <a:bodyPr>
            <a:spAutoFit/>
          </a:bodyPr>
          <a:lstStyle/>
          <a:p>
            <a:endParaRPr lang="en-US"/>
          </a:p>
        </p:txBody>
      </p:sp>
      <p:pic>
        <p:nvPicPr>
          <p:cNvPr id="236549" name="Picture 5" descr="ch14_elmasri"/>
          <p:cNvPicPr>
            <a:picLocks noChangeAspect="1" noChangeArrowheads="1"/>
          </p:cNvPicPr>
          <p:nvPr/>
        </p:nvPicPr>
        <p:blipFill>
          <a:blip r:embed="rId2"/>
          <a:srcRect/>
          <a:stretch>
            <a:fillRect/>
          </a:stretch>
        </p:blipFill>
        <p:spPr bwMode="auto">
          <a:xfrm rot="5400000">
            <a:off x="-532607" y="775494"/>
            <a:ext cx="6629400" cy="5078412"/>
          </a:xfrm>
          <a:prstGeom prst="rect">
            <a:avLst/>
          </a:prstGeom>
          <a:noFill/>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8241CE4A-A128-4C6A-8BEF-33A00D3F3C99}" type="slidenum">
              <a:rPr lang="en-US"/>
              <a:pPr/>
              <a:t>39</a:t>
            </a:fld>
            <a:endParaRPr lang="en-US"/>
          </a:p>
        </p:txBody>
      </p:sp>
      <p:sp>
        <p:nvSpPr>
          <p:cNvPr id="240642" name="Rectangle 2"/>
          <p:cNvSpPr>
            <a:spLocks noGrp="1" noChangeArrowheads="1"/>
          </p:cNvSpPr>
          <p:nvPr>
            <p:ph type="title"/>
          </p:nvPr>
        </p:nvSpPr>
        <p:spPr/>
        <p:txBody>
          <a:bodyPr/>
          <a:lstStyle/>
          <a:p>
            <a:r>
              <a:rPr lang="en-US" sz="3200" b="1">
                <a:cs typeface="Times New Roman" pitchFamily="18" charset="0"/>
              </a:rPr>
              <a:t>4 General Normal Form Definitions (For </a:t>
            </a:r>
            <a:r>
              <a:rPr lang="en-US" sz="3200" b="1" u="sng">
                <a:cs typeface="Times New Roman" pitchFamily="18" charset="0"/>
              </a:rPr>
              <a:t>Multiple</a:t>
            </a:r>
            <a:r>
              <a:rPr lang="en-US" sz="3200" b="1">
                <a:cs typeface="Times New Roman" pitchFamily="18" charset="0"/>
              </a:rPr>
              <a:t> Keys)</a:t>
            </a:r>
            <a:r>
              <a:rPr lang="en-US"/>
              <a:t> (1)</a:t>
            </a:r>
          </a:p>
        </p:txBody>
      </p:sp>
      <p:sp>
        <p:nvSpPr>
          <p:cNvPr id="240643" name="Rectangle 3"/>
          <p:cNvSpPr>
            <a:spLocks noGrp="1" noChangeArrowheads="1"/>
          </p:cNvSpPr>
          <p:nvPr>
            <p:ph type="body" idx="1"/>
          </p:nvPr>
        </p:nvSpPr>
        <p:spPr/>
        <p:txBody>
          <a:bodyPr/>
          <a:lstStyle/>
          <a:p>
            <a:r>
              <a:rPr lang="en-US" sz="2800">
                <a:cs typeface="Times New Roman" pitchFamily="18" charset="0"/>
              </a:rPr>
              <a:t>The above definitions consider the primary key only</a:t>
            </a:r>
          </a:p>
          <a:p>
            <a:r>
              <a:rPr lang="en-US" sz="2800">
                <a:cs typeface="Times New Roman" pitchFamily="18" charset="0"/>
              </a:rPr>
              <a:t>The following more general definitions take into account relations with multiple candidate keys</a:t>
            </a:r>
          </a:p>
          <a:p>
            <a:r>
              <a:rPr lang="en-US" sz="2800">
                <a:cs typeface="Times New Roman" pitchFamily="18" charset="0"/>
              </a:rPr>
              <a:t>A relation schema R is in </a:t>
            </a:r>
            <a:r>
              <a:rPr lang="en-US" sz="2800" b="1">
                <a:cs typeface="Times New Roman" pitchFamily="18" charset="0"/>
              </a:rPr>
              <a:t>second normal form </a:t>
            </a:r>
            <a:r>
              <a:rPr lang="en-US" sz="2800">
                <a:cs typeface="Times New Roman" pitchFamily="18" charset="0"/>
              </a:rPr>
              <a:t>(</a:t>
            </a:r>
            <a:r>
              <a:rPr lang="en-US" sz="2800" b="1">
                <a:cs typeface="Times New Roman" pitchFamily="18" charset="0"/>
              </a:rPr>
              <a:t>2NF</a:t>
            </a:r>
            <a:r>
              <a:rPr lang="en-US" sz="2800">
                <a:cs typeface="Times New Roman" pitchFamily="18" charset="0"/>
              </a:rPr>
              <a:t>) if every non-prime attribute A in R is fully functionally dependent on </a:t>
            </a:r>
            <a:r>
              <a:rPr lang="en-US" sz="2800" i="1">
                <a:cs typeface="Times New Roman" pitchFamily="18" charset="0"/>
              </a:rPr>
              <a:t>every key</a:t>
            </a:r>
            <a:r>
              <a:rPr lang="en-US" sz="2800">
                <a:cs typeface="Times New Roman" pitchFamily="18" charset="0"/>
              </a:rPr>
              <a:t>  of R</a:t>
            </a:r>
            <a:r>
              <a:rPr lang="en-US" sz="2800"/>
              <a:t> </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p:cNvSpPr>
            <a:spLocks noGrp="1"/>
          </p:cNvSpPr>
          <p:nvPr>
            <p:ph type="sldNum" sz="quarter" idx="10"/>
          </p:nvPr>
        </p:nvSpPr>
        <p:spPr/>
        <p:txBody>
          <a:bodyPr/>
          <a:lstStyle/>
          <a:p>
            <a:r>
              <a:rPr lang="en-US"/>
              <a:t>Chapter 10-</a:t>
            </a:r>
            <a:fld id="{A094C10D-841A-4489-8013-8000C750152D}" type="slidenum">
              <a:rPr lang="en-US"/>
              <a:pPr/>
              <a:t>4</a:t>
            </a:fld>
            <a:endParaRPr lang="en-US"/>
          </a:p>
        </p:txBody>
      </p:sp>
      <p:sp>
        <p:nvSpPr>
          <p:cNvPr id="208898" name="Rectangle 2"/>
          <p:cNvSpPr>
            <a:spLocks noGrp="1" noChangeArrowheads="1"/>
          </p:cNvSpPr>
          <p:nvPr>
            <p:ph type="title"/>
          </p:nvPr>
        </p:nvSpPr>
        <p:spPr/>
        <p:txBody>
          <a:bodyPr/>
          <a:lstStyle/>
          <a:p>
            <a:r>
              <a:rPr lang="en-US" sz="3200"/>
              <a:t>Figure 10.1 A simplified COMPANY relational database schema</a:t>
            </a:r>
          </a:p>
        </p:txBody>
      </p:sp>
      <p:sp>
        <p:nvSpPr>
          <p:cNvPr id="208900" name="Text Box 4"/>
          <p:cNvSpPr txBox="1">
            <a:spLocks noChangeArrowheads="1"/>
          </p:cNvSpPr>
          <p:nvPr/>
        </p:nvSpPr>
        <p:spPr bwMode="auto">
          <a:xfrm>
            <a:off x="685800" y="5854700"/>
            <a:ext cx="8229600" cy="457200"/>
          </a:xfrm>
          <a:prstGeom prst="rect">
            <a:avLst/>
          </a:prstGeom>
          <a:noFill/>
          <a:ln w="9525">
            <a:noFill/>
            <a:miter lim="800000"/>
            <a:headEnd/>
            <a:tailEnd/>
          </a:ln>
          <a:effectLst/>
        </p:spPr>
        <p:txBody>
          <a:bodyPr>
            <a:spAutoFit/>
          </a:bodyPr>
          <a:lstStyle/>
          <a:p>
            <a:pPr>
              <a:spcBef>
                <a:spcPct val="50000"/>
              </a:spcBef>
            </a:pPr>
            <a:r>
              <a:rPr lang="en-US" b="1">
                <a:solidFill>
                  <a:schemeClr val="bg2"/>
                </a:solidFill>
              </a:rPr>
              <a:t>Note: The above figure is now called Figure 10.1 in Edition 4</a:t>
            </a:r>
          </a:p>
        </p:txBody>
      </p:sp>
      <p:sp>
        <p:nvSpPr>
          <p:cNvPr id="208902" name="Rectangle 6"/>
          <p:cNvSpPr>
            <a:spLocks noChangeArrowheads="1"/>
          </p:cNvSpPr>
          <p:nvPr/>
        </p:nvSpPr>
        <p:spPr bwMode="auto">
          <a:xfrm>
            <a:off x="1828800" y="1309688"/>
            <a:ext cx="9144000" cy="0"/>
          </a:xfrm>
          <a:prstGeom prst="rect">
            <a:avLst/>
          </a:prstGeom>
          <a:noFill/>
          <a:ln w="9525">
            <a:noFill/>
            <a:miter lim="800000"/>
            <a:headEnd/>
            <a:tailEnd/>
          </a:ln>
          <a:effectLst/>
        </p:spPr>
        <p:txBody>
          <a:bodyPr>
            <a:spAutoFit/>
          </a:bodyPr>
          <a:lstStyle/>
          <a:p>
            <a:endParaRPr lang="en-US"/>
          </a:p>
        </p:txBody>
      </p:sp>
      <p:pic>
        <p:nvPicPr>
          <p:cNvPr id="208901" name="Picture 5" descr="ch14_elmasri"/>
          <p:cNvPicPr>
            <a:picLocks noChangeAspect="1" noChangeArrowheads="1"/>
          </p:cNvPicPr>
          <p:nvPr/>
        </p:nvPicPr>
        <p:blipFill>
          <a:blip r:embed="rId2"/>
          <a:srcRect/>
          <a:stretch>
            <a:fillRect/>
          </a:stretch>
        </p:blipFill>
        <p:spPr bwMode="auto">
          <a:xfrm>
            <a:off x="1284288" y="1752600"/>
            <a:ext cx="6437312" cy="4102100"/>
          </a:xfrm>
          <a:prstGeom prst="rect">
            <a:avLst/>
          </a:prstGeom>
          <a:noFill/>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p:cNvSpPr>
            <a:spLocks noGrp="1"/>
          </p:cNvSpPr>
          <p:nvPr>
            <p:ph type="sldNum" sz="quarter" idx="10"/>
          </p:nvPr>
        </p:nvSpPr>
        <p:spPr/>
        <p:txBody>
          <a:bodyPr/>
          <a:lstStyle/>
          <a:p>
            <a:r>
              <a:rPr lang="en-US"/>
              <a:t>Chapter 10-</a:t>
            </a:r>
            <a:fld id="{FE1E3094-104F-460F-970E-28F857465D28}" type="slidenum">
              <a:rPr lang="en-US"/>
              <a:pPr/>
              <a:t>40</a:t>
            </a:fld>
            <a:endParaRPr lang="en-US"/>
          </a:p>
        </p:txBody>
      </p:sp>
      <p:sp>
        <p:nvSpPr>
          <p:cNvPr id="237570" name="Rectangle 2"/>
          <p:cNvSpPr>
            <a:spLocks noGrp="1" noChangeArrowheads="1"/>
          </p:cNvSpPr>
          <p:nvPr>
            <p:ph type="title"/>
          </p:nvPr>
        </p:nvSpPr>
        <p:spPr>
          <a:xfrm>
            <a:off x="5511800" y="609600"/>
            <a:ext cx="2946400" cy="1143000"/>
          </a:xfrm>
        </p:spPr>
        <p:txBody>
          <a:bodyPr/>
          <a:lstStyle/>
          <a:p>
            <a:r>
              <a:rPr lang="en-US" sz="3200" dirty="0"/>
              <a:t>Figure 10.11 Normalization into 2NF and 3NF</a:t>
            </a:r>
          </a:p>
        </p:txBody>
      </p:sp>
      <p:sp>
        <p:nvSpPr>
          <p:cNvPr id="237574" name="Rectangle 6"/>
          <p:cNvSpPr>
            <a:spLocks noChangeArrowheads="1"/>
          </p:cNvSpPr>
          <p:nvPr/>
        </p:nvSpPr>
        <p:spPr bwMode="auto">
          <a:xfrm>
            <a:off x="1828800" y="1309688"/>
            <a:ext cx="9144000" cy="0"/>
          </a:xfrm>
          <a:prstGeom prst="rect">
            <a:avLst/>
          </a:prstGeom>
          <a:noFill/>
          <a:ln w="9525">
            <a:noFill/>
            <a:miter lim="800000"/>
            <a:headEnd/>
            <a:tailEnd/>
          </a:ln>
          <a:effectLst/>
        </p:spPr>
        <p:txBody>
          <a:bodyPr>
            <a:spAutoFit/>
          </a:bodyPr>
          <a:lstStyle/>
          <a:p>
            <a:endParaRPr lang="en-US"/>
          </a:p>
        </p:txBody>
      </p:sp>
      <p:pic>
        <p:nvPicPr>
          <p:cNvPr id="237573" name="Picture 5" descr="ch14_elmasri"/>
          <p:cNvPicPr>
            <a:picLocks noChangeAspect="1" noChangeArrowheads="1"/>
          </p:cNvPicPr>
          <p:nvPr/>
        </p:nvPicPr>
        <p:blipFill>
          <a:blip r:embed="rId2"/>
          <a:srcRect/>
          <a:stretch>
            <a:fillRect/>
          </a:stretch>
        </p:blipFill>
        <p:spPr bwMode="auto">
          <a:xfrm rot="5400000">
            <a:off x="-1192212" y="1467641"/>
            <a:ext cx="7173912" cy="4238625"/>
          </a:xfrm>
          <a:prstGeom prst="rect">
            <a:avLst/>
          </a:prstGeom>
          <a:noFill/>
        </p:spPr>
      </p:pic>
      <p:sp>
        <p:nvSpPr>
          <p:cNvPr id="7" name="TextBox 6"/>
          <p:cNvSpPr txBox="1"/>
          <p:nvPr/>
        </p:nvSpPr>
        <p:spPr>
          <a:xfrm>
            <a:off x="1562100" y="977901"/>
            <a:ext cx="1511300" cy="230832"/>
          </a:xfrm>
          <a:prstGeom prst="rect">
            <a:avLst/>
          </a:prstGeom>
          <a:noFill/>
        </p:spPr>
        <p:txBody>
          <a:bodyPr wrap="square" rtlCol="0">
            <a:spAutoFit/>
          </a:bodyPr>
          <a:lstStyle/>
          <a:p>
            <a:r>
              <a:rPr lang="en-US" sz="900" b="1" dirty="0" smtClean="0">
                <a:solidFill>
                  <a:srgbClr val="7030A0"/>
                </a:solidFill>
              </a:rPr>
              <a:t>Candidate Key</a:t>
            </a:r>
            <a:endParaRPr lang="en-US" sz="900" b="1" dirty="0">
              <a:solidFill>
                <a:srgbClr val="7030A0"/>
              </a:solidFill>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79B25C9A-864B-4095-AFF4-41D0D1604AD8}" type="slidenum">
              <a:rPr lang="en-US"/>
              <a:pPr/>
              <a:t>41</a:t>
            </a:fld>
            <a:endParaRPr lang="en-US"/>
          </a:p>
        </p:txBody>
      </p:sp>
      <p:sp>
        <p:nvSpPr>
          <p:cNvPr id="241666" name="Rectangle 2"/>
          <p:cNvSpPr>
            <a:spLocks noGrp="1" noChangeArrowheads="1"/>
          </p:cNvSpPr>
          <p:nvPr>
            <p:ph type="title"/>
          </p:nvPr>
        </p:nvSpPr>
        <p:spPr/>
        <p:txBody>
          <a:bodyPr/>
          <a:lstStyle/>
          <a:p>
            <a:r>
              <a:rPr lang="en-US" sz="3200" b="1">
                <a:cs typeface="Times New Roman" pitchFamily="18" charset="0"/>
              </a:rPr>
              <a:t>General Normal Form Definitions (2)</a:t>
            </a:r>
          </a:p>
        </p:txBody>
      </p:sp>
      <p:sp>
        <p:nvSpPr>
          <p:cNvPr id="241667" name="Rectangle 3"/>
          <p:cNvSpPr>
            <a:spLocks noGrp="1" noChangeArrowheads="1"/>
          </p:cNvSpPr>
          <p:nvPr>
            <p:ph type="body" idx="1"/>
          </p:nvPr>
        </p:nvSpPr>
        <p:spPr/>
        <p:txBody>
          <a:bodyPr/>
          <a:lstStyle/>
          <a:p>
            <a:pPr>
              <a:lnSpc>
                <a:spcPct val="90000"/>
              </a:lnSpc>
              <a:buFont typeface="Wingdings" pitchFamily="2" charset="2"/>
              <a:buNone/>
            </a:pPr>
            <a:r>
              <a:rPr lang="en-US" sz="2800" u="sng">
                <a:cs typeface="Times New Roman" pitchFamily="18" charset="0"/>
              </a:rPr>
              <a:t>Definition:</a:t>
            </a:r>
            <a:endParaRPr lang="en-US" sz="2800">
              <a:cs typeface="Times New Roman" pitchFamily="18" charset="0"/>
            </a:endParaRPr>
          </a:p>
          <a:p>
            <a:pPr>
              <a:lnSpc>
                <a:spcPct val="90000"/>
              </a:lnSpc>
            </a:pPr>
            <a:r>
              <a:rPr lang="en-US" sz="2800" b="1">
                <a:cs typeface="Times New Roman" pitchFamily="18" charset="0"/>
              </a:rPr>
              <a:t>Superkey</a:t>
            </a:r>
            <a:r>
              <a:rPr lang="en-US" sz="2800">
                <a:cs typeface="Times New Roman" pitchFamily="18" charset="0"/>
              </a:rPr>
              <a:t> of relation schema R - a set of attributes S of R that contains a key of R</a:t>
            </a:r>
          </a:p>
          <a:p>
            <a:pPr>
              <a:lnSpc>
                <a:spcPct val="90000"/>
              </a:lnSpc>
            </a:pPr>
            <a:r>
              <a:rPr lang="en-US" sz="2800">
                <a:cs typeface="Times New Roman" pitchFamily="18" charset="0"/>
              </a:rPr>
              <a:t>A relation schema R is in </a:t>
            </a:r>
            <a:r>
              <a:rPr lang="en-US" sz="2800" b="1">
                <a:cs typeface="Times New Roman" pitchFamily="18" charset="0"/>
              </a:rPr>
              <a:t>third normal form </a:t>
            </a:r>
            <a:r>
              <a:rPr lang="en-US" sz="2800">
                <a:cs typeface="Times New Roman" pitchFamily="18" charset="0"/>
              </a:rPr>
              <a:t>(</a:t>
            </a:r>
            <a:r>
              <a:rPr lang="en-US" sz="2800" b="1">
                <a:cs typeface="Times New Roman" pitchFamily="18" charset="0"/>
              </a:rPr>
              <a:t>3NF</a:t>
            </a:r>
            <a:r>
              <a:rPr lang="en-US" sz="2800">
                <a:cs typeface="Times New Roman" pitchFamily="18" charset="0"/>
              </a:rPr>
              <a:t>) if whenever a FD X </a:t>
            </a:r>
            <a:r>
              <a:rPr lang="en-US" sz="2800">
                <a:latin typeface="BostonII" charset="0"/>
                <a:cs typeface="Times New Roman" pitchFamily="18" charset="0"/>
              </a:rPr>
              <a:t>-&gt; </a:t>
            </a:r>
            <a:r>
              <a:rPr lang="en-US" sz="2800">
                <a:cs typeface="Times New Roman" pitchFamily="18" charset="0"/>
              </a:rPr>
              <a:t>A holds in R, then either: </a:t>
            </a:r>
          </a:p>
          <a:p>
            <a:pPr>
              <a:lnSpc>
                <a:spcPct val="90000"/>
              </a:lnSpc>
              <a:buFont typeface="Wingdings" pitchFamily="2" charset="2"/>
              <a:buNone/>
            </a:pPr>
            <a:r>
              <a:rPr lang="en-US" sz="2800">
                <a:cs typeface="Times New Roman" pitchFamily="18" charset="0"/>
              </a:rPr>
              <a:t>		(a) X is a superkey of R, or </a:t>
            </a:r>
          </a:p>
          <a:p>
            <a:pPr>
              <a:lnSpc>
                <a:spcPct val="90000"/>
              </a:lnSpc>
              <a:buFont typeface="Wingdings" pitchFamily="2" charset="2"/>
              <a:buNone/>
            </a:pPr>
            <a:r>
              <a:rPr lang="en-US" sz="2800">
                <a:cs typeface="Times New Roman" pitchFamily="18" charset="0"/>
              </a:rPr>
              <a:t>		(b) A is a prime attribute of R</a:t>
            </a:r>
          </a:p>
          <a:p>
            <a:pPr>
              <a:lnSpc>
                <a:spcPct val="90000"/>
              </a:lnSpc>
              <a:buFont typeface="Wingdings" pitchFamily="2" charset="2"/>
              <a:buNone/>
            </a:pPr>
            <a:r>
              <a:rPr lang="en-US" sz="2400" b="1">
                <a:cs typeface="Times New Roman" pitchFamily="18" charset="0"/>
              </a:rPr>
              <a:t>NOTE: </a:t>
            </a:r>
            <a:r>
              <a:rPr lang="en-US" sz="2400">
                <a:cs typeface="Times New Roman" pitchFamily="18" charset="0"/>
              </a:rPr>
              <a:t>Boyce-Codd normal form disallows condition (b) above</a:t>
            </a:r>
            <a:r>
              <a:rPr lang="en-US" sz="2400"/>
              <a:t> </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65A3FEB6-CCB0-4277-A40B-2D82A2F92BA6}" type="slidenum">
              <a:rPr lang="en-US"/>
              <a:pPr/>
              <a:t>42</a:t>
            </a:fld>
            <a:endParaRPr lang="en-US"/>
          </a:p>
        </p:txBody>
      </p:sp>
      <p:sp>
        <p:nvSpPr>
          <p:cNvPr id="242690" name="Rectangle 2"/>
          <p:cNvSpPr>
            <a:spLocks noGrp="1" noChangeArrowheads="1"/>
          </p:cNvSpPr>
          <p:nvPr>
            <p:ph type="title"/>
          </p:nvPr>
        </p:nvSpPr>
        <p:spPr/>
        <p:txBody>
          <a:bodyPr/>
          <a:lstStyle/>
          <a:p>
            <a:r>
              <a:rPr lang="en-US" sz="3200" b="1">
                <a:cs typeface="Times New Roman" pitchFamily="18" charset="0"/>
              </a:rPr>
              <a:t>5 BCNF (Boyce-Codd Normal Form)</a:t>
            </a:r>
            <a:r>
              <a:rPr lang="en-US"/>
              <a:t> </a:t>
            </a:r>
          </a:p>
        </p:txBody>
      </p:sp>
      <p:sp>
        <p:nvSpPr>
          <p:cNvPr id="242691" name="Rectangle 3"/>
          <p:cNvSpPr>
            <a:spLocks noGrp="1" noChangeArrowheads="1"/>
          </p:cNvSpPr>
          <p:nvPr>
            <p:ph type="body" idx="1"/>
          </p:nvPr>
        </p:nvSpPr>
        <p:spPr/>
        <p:txBody>
          <a:bodyPr/>
          <a:lstStyle/>
          <a:p>
            <a:r>
              <a:rPr lang="en-US" sz="2800">
                <a:cs typeface="Times New Roman" pitchFamily="18" charset="0"/>
              </a:rPr>
              <a:t>A relation schema R is in </a:t>
            </a:r>
            <a:r>
              <a:rPr lang="en-US" sz="2800" b="1">
                <a:cs typeface="Times New Roman" pitchFamily="18" charset="0"/>
              </a:rPr>
              <a:t>Boyce-Codd Normal Form </a:t>
            </a:r>
            <a:r>
              <a:rPr lang="en-US" sz="2800">
                <a:cs typeface="Times New Roman" pitchFamily="18" charset="0"/>
              </a:rPr>
              <a:t>(</a:t>
            </a:r>
            <a:r>
              <a:rPr lang="en-US" sz="2800" b="1">
                <a:cs typeface="Times New Roman" pitchFamily="18" charset="0"/>
              </a:rPr>
              <a:t>BCNF</a:t>
            </a:r>
            <a:r>
              <a:rPr lang="en-US" sz="2800">
                <a:cs typeface="Times New Roman" pitchFamily="18" charset="0"/>
              </a:rPr>
              <a:t>) if whenever an FD X </a:t>
            </a:r>
            <a:r>
              <a:rPr lang="en-US" sz="2800">
                <a:latin typeface="BostonII" charset="0"/>
                <a:cs typeface="Times New Roman" pitchFamily="18" charset="0"/>
              </a:rPr>
              <a:t>-&gt; </a:t>
            </a:r>
            <a:r>
              <a:rPr lang="en-US" sz="2800">
                <a:cs typeface="Times New Roman" pitchFamily="18" charset="0"/>
              </a:rPr>
              <a:t>A holds in R, then X is a superkey of R</a:t>
            </a:r>
          </a:p>
          <a:p>
            <a:r>
              <a:rPr lang="en-US" sz="2400">
                <a:cs typeface="Times New Roman" pitchFamily="18" charset="0"/>
              </a:rPr>
              <a:t>Each normal form is strictly stronger than the previous one</a:t>
            </a:r>
          </a:p>
          <a:p>
            <a:pPr lvl="1"/>
            <a:r>
              <a:rPr lang="en-US" sz="2000">
                <a:cs typeface="Times New Roman" pitchFamily="18" charset="0"/>
              </a:rPr>
              <a:t>Every 2NF relation is in 1NF</a:t>
            </a:r>
          </a:p>
          <a:p>
            <a:pPr lvl="1"/>
            <a:r>
              <a:rPr lang="en-US" sz="2000">
                <a:cs typeface="Times New Roman" pitchFamily="18" charset="0"/>
              </a:rPr>
              <a:t>Every 3NF relation is in 2NF</a:t>
            </a:r>
          </a:p>
          <a:p>
            <a:pPr lvl="1"/>
            <a:r>
              <a:rPr lang="en-US" sz="2000">
                <a:cs typeface="Times New Roman" pitchFamily="18" charset="0"/>
              </a:rPr>
              <a:t>Every BCNF relation is in 3NF</a:t>
            </a:r>
          </a:p>
          <a:p>
            <a:r>
              <a:rPr lang="en-US" sz="2400">
                <a:cs typeface="Times New Roman" pitchFamily="18" charset="0"/>
              </a:rPr>
              <a:t>There exist relations that are in 3NF but not in BCNF</a:t>
            </a:r>
          </a:p>
          <a:p>
            <a:r>
              <a:rPr lang="en-US" sz="2400">
                <a:cs typeface="Times New Roman" pitchFamily="18" charset="0"/>
              </a:rPr>
              <a:t>The goal is to have each relation in BCNF (or 3NF)</a:t>
            </a:r>
            <a:r>
              <a:rPr lang="en-US" sz="2800"/>
              <a:t> </a:t>
            </a: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p:cNvSpPr>
            <a:spLocks noGrp="1"/>
          </p:cNvSpPr>
          <p:nvPr>
            <p:ph type="sldNum" sz="quarter" idx="10"/>
          </p:nvPr>
        </p:nvSpPr>
        <p:spPr/>
        <p:txBody>
          <a:bodyPr/>
          <a:lstStyle/>
          <a:p>
            <a:r>
              <a:rPr lang="en-US"/>
              <a:t>Chapter 10-</a:t>
            </a:r>
            <a:fld id="{CEDEB537-71CE-4C9E-A0E2-6F40EE8164C4}" type="slidenum">
              <a:rPr lang="en-US"/>
              <a:pPr/>
              <a:t>43</a:t>
            </a:fld>
            <a:endParaRPr lang="en-US"/>
          </a:p>
        </p:txBody>
      </p:sp>
      <p:sp>
        <p:nvSpPr>
          <p:cNvPr id="243714" name="Rectangle 2"/>
          <p:cNvSpPr>
            <a:spLocks noGrp="1" noChangeArrowheads="1"/>
          </p:cNvSpPr>
          <p:nvPr>
            <p:ph type="title"/>
          </p:nvPr>
        </p:nvSpPr>
        <p:spPr/>
        <p:txBody>
          <a:bodyPr/>
          <a:lstStyle/>
          <a:p>
            <a:r>
              <a:rPr lang="en-US" sz="3200" dirty="0" smtClean="0"/>
              <a:t>Boyce-</a:t>
            </a:r>
            <a:r>
              <a:rPr lang="en-US" sz="3200" dirty="0" err="1" smtClean="0"/>
              <a:t>Codd</a:t>
            </a:r>
            <a:r>
              <a:rPr lang="en-US" sz="3200" dirty="0" smtClean="0"/>
              <a:t> </a:t>
            </a:r>
            <a:r>
              <a:rPr lang="en-US" sz="3200" dirty="0"/>
              <a:t>normal form</a:t>
            </a:r>
          </a:p>
        </p:txBody>
      </p:sp>
      <p:sp>
        <p:nvSpPr>
          <p:cNvPr id="243718" name="Rectangle 6"/>
          <p:cNvSpPr>
            <a:spLocks noChangeArrowheads="1"/>
          </p:cNvSpPr>
          <p:nvPr/>
        </p:nvSpPr>
        <p:spPr bwMode="auto">
          <a:xfrm>
            <a:off x="1828800" y="1309688"/>
            <a:ext cx="9144000" cy="0"/>
          </a:xfrm>
          <a:prstGeom prst="rect">
            <a:avLst/>
          </a:prstGeom>
          <a:noFill/>
          <a:ln w="9525">
            <a:noFill/>
            <a:miter lim="800000"/>
            <a:headEnd/>
            <a:tailEnd/>
          </a:ln>
          <a:effectLst/>
        </p:spPr>
        <p:txBody>
          <a:bodyPr>
            <a:spAutoFit/>
          </a:bodyPr>
          <a:lstStyle/>
          <a:p>
            <a:endParaRPr lang="en-US"/>
          </a:p>
        </p:txBody>
      </p:sp>
      <p:pic>
        <p:nvPicPr>
          <p:cNvPr id="243717" name="Picture 5" descr="ch14_elmasri"/>
          <p:cNvPicPr>
            <a:picLocks noChangeAspect="1" noChangeArrowheads="1"/>
          </p:cNvPicPr>
          <p:nvPr/>
        </p:nvPicPr>
        <p:blipFill>
          <a:blip r:embed="rId2"/>
          <a:srcRect/>
          <a:stretch>
            <a:fillRect/>
          </a:stretch>
        </p:blipFill>
        <p:spPr bwMode="auto">
          <a:xfrm>
            <a:off x="1828800" y="1616075"/>
            <a:ext cx="6083300" cy="4770438"/>
          </a:xfrm>
          <a:prstGeom prst="rect">
            <a:avLst/>
          </a:prstGeom>
          <a:noFill/>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p:cNvSpPr>
            <a:spLocks noGrp="1"/>
          </p:cNvSpPr>
          <p:nvPr>
            <p:ph type="sldNum" sz="quarter" idx="10"/>
          </p:nvPr>
        </p:nvSpPr>
        <p:spPr/>
        <p:txBody>
          <a:bodyPr/>
          <a:lstStyle/>
          <a:p>
            <a:r>
              <a:rPr lang="en-US"/>
              <a:t>Chapter 10-</a:t>
            </a:r>
            <a:fld id="{CE9F3A53-A940-4645-9D71-E35C4E086E33}" type="slidenum">
              <a:rPr lang="en-US"/>
              <a:pPr/>
              <a:t>44</a:t>
            </a:fld>
            <a:endParaRPr lang="en-US"/>
          </a:p>
        </p:txBody>
      </p:sp>
      <p:sp>
        <p:nvSpPr>
          <p:cNvPr id="244738" name="Rectangle 2"/>
          <p:cNvSpPr>
            <a:spLocks noGrp="1" noChangeArrowheads="1"/>
          </p:cNvSpPr>
          <p:nvPr>
            <p:ph type="title"/>
          </p:nvPr>
        </p:nvSpPr>
        <p:spPr/>
        <p:txBody>
          <a:bodyPr/>
          <a:lstStyle/>
          <a:p>
            <a:r>
              <a:rPr lang="en-US" sz="3200"/>
              <a:t>Figure 10.13 a relation TEACH that is in 3NF but not in BCNF</a:t>
            </a:r>
          </a:p>
        </p:txBody>
      </p:sp>
      <p:sp>
        <p:nvSpPr>
          <p:cNvPr id="244741" name="Rectangle 5"/>
          <p:cNvSpPr>
            <a:spLocks noChangeArrowheads="1"/>
          </p:cNvSpPr>
          <p:nvPr/>
        </p:nvSpPr>
        <p:spPr bwMode="auto">
          <a:xfrm>
            <a:off x="1828800" y="1309688"/>
            <a:ext cx="9144000" cy="0"/>
          </a:xfrm>
          <a:prstGeom prst="rect">
            <a:avLst/>
          </a:prstGeom>
          <a:noFill/>
          <a:ln w="9525">
            <a:noFill/>
            <a:miter lim="800000"/>
            <a:headEnd/>
            <a:tailEnd/>
          </a:ln>
          <a:effectLst/>
        </p:spPr>
        <p:txBody>
          <a:bodyPr>
            <a:spAutoFit/>
          </a:bodyPr>
          <a:lstStyle/>
          <a:p>
            <a:endParaRPr lang="en-US"/>
          </a:p>
        </p:txBody>
      </p:sp>
      <p:pic>
        <p:nvPicPr>
          <p:cNvPr id="244740" name="Picture 4" descr="ch14_elmasri"/>
          <p:cNvPicPr>
            <a:picLocks noChangeAspect="1" noChangeArrowheads="1"/>
          </p:cNvPicPr>
          <p:nvPr/>
        </p:nvPicPr>
        <p:blipFill>
          <a:blip r:embed="rId2"/>
          <a:srcRect/>
          <a:stretch>
            <a:fillRect/>
          </a:stretch>
        </p:blipFill>
        <p:spPr bwMode="auto">
          <a:xfrm>
            <a:off x="1612900" y="1844675"/>
            <a:ext cx="6667500" cy="4010025"/>
          </a:xfrm>
          <a:prstGeom prst="rect">
            <a:avLst/>
          </a:prstGeom>
          <a:noFill/>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A845104A-F2AD-4599-801F-E21BA9B25FE8}" type="slidenum">
              <a:rPr lang="en-US"/>
              <a:pPr/>
              <a:t>45</a:t>
            </a:fld>
            <a:endParaRPr lang="en-US"/>
          </a:p>
        </p:txBody>
      </p:sp>
      <p:sp>
        <p:nvSpPr>
          <p:cNvPr id="252930" name="Rectangle 2"/>
          <p:cNvSpPr>
            <a:spLocks noGrp="1" noChangeArrowheads="1"/>
          </p:cNvSpPr>
          <p:nvPr>
            <p:ph type="title"/>
          </p:nvPr>
        </p:nvSpPr>
        <p:spPr/>
        <p:txBody>
          <a:bodyPr/>
          <a:lstStyle/>
          <a:p>
            <a:r>
              <a:rPr lang="en-US" sz="3200"/>
              <a:t>Achieving the BCNF by Decomposition (1)</a:t>
            </a:r>
          </a:p>
        </p:txBody>
      </p:sp>
      <p:sp>
        <p:nvSpPr>
          <p:cNvPr id="252931" name="Rectangle 3"/>
          <p:cNvSpPr>
            <a:spLocks noGrp="1" noChangeArrowheads="1"/>
          </p:cNvSpPr>
          <p:nvPr>
            <p:ph type="body" idx="1"/>
          </p:nvPr>
        </p:nvSpPr>
        <p:spPr>
          <a:xfrm>
            <a:off x="685800" y="1981200"/>
            <a:ext cx="8153400" cy="4114800"/>
          </a:xfrm>
        </p:spPr>
        <p:txBody>
          <a:bodyPr/>
          <a:lstStyle/>
          <a:p>
            <a:r>
              <a:rPr lang="en-US" sz="2400" dirty="0">
                <a:solidFill>
                  <a:srgbClr val="000000"/>
                </a:solidFill>
                <a:cs typeface="Times New Roman" pitchFamily="18" charset="0"/>
              </a:rPr>
              <a:t>Two FDs exist in the relation TEACH:</a:t>
            </a:r>
          </a:p>
          <a:p>
            <a:pPr>
              <a:buFont typeface="Wingdings" pitchFamily="2" charset="2"/>
              <a:buNone/>
            </a:pPr>
            <a:r>
              <a:rPr lang="en-US" sz="2400" dirty="0">
                <a:solidFill>
                  <a:srgbClr val="000000"/>
                </a:solidFill>
                <a:cs typeface="Times New Roman" pitchFamily="18" charset="0"/>
              </a:rPr>
              <a:t>	fd1: { student, course} </a:t>
            </a:r>
            <a:r>
              <a:rPr lang="en-US" sz="2400" dirty="0">
                <a:solidFill>
                  <a:srgbClr val="000000"/>
                </a:solidFill>
                <a:cs typeface="Times New Roman" pitchFamily="18" charset="0"/>
                <a:sym typeface="Symbol" pitchFamily="18" charset="2"/>
              </a:rPr>
              <a:t>-&gt;</a:t>
            </a:r>
            <a:r>
              <a:rPr lang="en-US" sz="2400" dirty="0">
                <a:solidFill>
                  <a:srgbClr val="000000"/>
                </a:solidFill>
                <a:cs typeface="Times New Roman" pitchFamily="18" charset="0"/>
              </a:rPr>
              <a:t> instructor</a:t>
            </a:r>
          </a:p>
          <a:p>
            <a:pPr>
              <a:buFont typeface="Wingdings" pitchFamily="2" charset="2"/>
              <a:buNone/>
            </a:pPr>
            <a:r>
              <a:rPr lang="en-US" sz="2400" dirty="0">
                <a:cs typeface="Times New Roman" pitchFamily="18" charset="0"/>
              </a:rPr>
              <a:t>	fd2: instructor </a:t>
            </a:r>
            <a:r>
              <a:rPr lang="en-US" sz="2400" dirty="0">
                <a:cs typeface="Times New Roman" pitchFamily="18" charset="0"/>
                <a:sym typeface="Symbol" pitchFamily="18" charset="2"/>
              </a:rPr>
              <a:t> -&gt;</a:t>
            </a:r>
            <a:r>
              <a:rPr lang="en-US" sz="2400" baseline="30000" dirty="0">
                <a:cs typeface="Times New Roman" pitchFamily="18" charset="0"/>
              </a:rPr>
              <a:t> </a:t>
            </a:r>
            <a:r>
              <a:rPr lang="en-US" sz="2400" dirty="0">
                <a:cs typeface="Times New Roman" pitchFamily="18" charset="0"/>
              </a:rPr>
              <a:t>course</a:t>
            </a:r>
            <a:r>
              <a:rPr lang="en-US" sz="2400" dirty="0"/>
              <a:t> </a:t>
            </a:r>
            <a:endParaRPr lang="en-US" sz="2400" dirty="0">
              <a:solidFill>
                <a:srgbClr val="000000"/>
              </a:solidFill>
              <a:cs typeface="Times New Roman" pitchFamily="18" charset="0"/>
            </a:endParaRPr>
          </a:p>
          <a:p>
            <a:r>
              <a:rPr lang="en-US" sz="2400" dirty="0">
                <a:cs typeface="Times New Roman" pitchFamily="18" charset="0"/>
              </a:rPr>
              <a:t>{student, course} is a candidate key for this </a:t>
            </a:r>
            <a:r>
              <a:rPr lang="en-US" sz="2400" dirty="0" smtClean="0">
                <a:cs typeface="Times New Roman" pitchFamily="18" charset="0"/>
              </a:rPr>
              <a:t>relation. This </a:t>
            </a:r>
            <a:r>
              <a:rPr lang="en-US" sz="2400" dirty="0">
                <a:cs typeface="Times New Roman" pitchFamily="18" charset="0"/>
              </a:rPr>
              <a:t>relation is in 3NF </a:t>
            </a:r>
            <a:r>
              <a:rPr lang="en-US" sz="2400" u="sng" dirty="0">
                <a:cs typeface="Times New Roman" pitchFamily="18" charset="0"/>
              </a:rPr>
              <a:t>but not in</a:t>
            </a:r>
            <a:r>
              <a:rPr lang="en-US" sz="2400" dirty="0">
                <a:cs typeface="Times New Roman" pitchFamily="18" charset="0"/>
              </a:rPr>
              <a:t> BCNF </a:t>
            </a:r>
          </a:p>
          <a:p>
            <a:r>
              <a:rPr lang="en-US" sz="2400" dirty="0">
                <a:cs typeface="Times New Roman" pitchFamily="18" charset="0"/>
              </a:rPr>
              <a:t>A relation </a:t>
            </a:r>
            <a:r>
              <a:rPr lang="en-US" sz="2400" b="1" dirty="0">
                <a:cs typeface="Times New Roman" pitchFamily="18" charset="0"/>
              </a:rPr>
              <a:t>NOT</a:t>
            </a:r>
            <a:r>
              <a:rPr lang="en-US" sz="2400" dirty="0">
                <a:cs typeface="Times New Roman" pitchFamily="18" charset="0"/>
              </a:rPr>
              <a:t> in BCNF should be decomposed so as to meet this property, while possibly forgoing the preservation of all functional dependencies in the decomposed </a:t>
            </a:r>
            <a:r>
              <a:rPr lang="en-US" sz="2400" dirty="0" smtClean="0">
                <a:cs typeface="Times New Roman" pitchFamily="18" charset="0"/>
              </a:rPr>
              <a:t>relations</a:t>
            </a:r>
            <a:endParaRPr lang="en-US" sz="2400" dirty="0">
              <a:cs typeface="Times New Roman" pitchFamily="18" charset="0"/>
            </a:endParaRPr>
          </a:p>
          <a:p>
            <a:pPr>
              <a:buFont typeface="Wingdings" pitchFamily="2" charset="2"/>
              <a:buNone/>
            </a:pPr>
            <a:endParaRPr lang="en-US" sz="2800" dirty="0">
              <a:cs typeface="Times New Roman" pitchFamily="18" charset="0"/>
            </a:endParaRP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EEA5E46C-EA08-4BEF-9E99-C47C70BBFC9A}" type="slidenum">
              <a:rPr lang="en-US"/>
              <a:pPr/>
              <a:t>46</a:t>
            </a:fld>
            <a:endParaRPr lang="en-US"/>
          </a:p>
        </p:txBody>
      </p:sp>
      <p:sp>
        <p:nvSpPr>
          <p:cNvPr id="253954" name="Rectangle 2"/>
          <p:cNvSpPr>
            <a:spLocks noGrp="1" noChangeArrowheads="1"/>
          </p:cNvSpPr>
          <p:nvPr>
            <p:ph type="title"/>
          </p:nvPr>
        </p:nvSpPr>
        <p:spPr/>
        <p:txBody>
          <a:bodyPr/>
          <a:lstStyle/>
          <a:p>
            <a:r>
              <a:rPr lang="en-US" sz="3200"/>
              <a:t>Achieving the BCNF by Decomposition (2)</a:t>
            </a:r>
          </a:p>
        </p:txBody>
      </p:sp>
      <p:sp>
        <p:nvSpPr>
          <p:cNvPr id="253955" name="Rectangle 3"/>
          <p:cNvSpPr>
            <a:spLocks noGrp="1" noChangeArrowheads="1"/>
          </p:cNvSpPr>
          <p:nvPr>
            <p:ph type="body" idx="1"/>
          </p:nvPr>
        </p:nvSpPr>
        <p:spPr>
          <a:xfrm>
            <a:off x="685800" y="1981200"/>
            <a:ext cx="8191500" cy="4114800"/>
          </a:xfrm>
        </p:spPr>
        <p:txBody>
          <a:bodyPr/>
          <a:lstStyle/>
          <a:p>
            <a:pPr marL="609600" indent="-609600"/>
            <a:r>
              <a:rPr lang="en-US" sz="1800" dirty="0"/>
              <a:t>Three possible decompositions for relation TEACH</a:t>
            </a:r>
          </a:p>
          <a:p>
            <a:pPr marL="990600" lvl="1" indent="-533400">
              <a:buFont typeface="Wingdings" pitchFamily="2" charset="2"/>
              <a:buAutoNum type="arabicPeriod"/>
            </a:pPr>
            <a:r>
              <a:rPr lang="en-US" sz="1800" dirty="0">
                <a:solidFill>
                  <a:srgbClr val="000000"/>
                </a:solidFill>
                <a:cs typeface="Times New Roman" pitchFamily="18" charset="0"/>
              </a:rPr>
              <a:t>{</a:t>
            </a:r>
            <a:r>
              <a:rPr lang="en-US" sz="1800" u="sng" dirty="0">
                <a:solidFill>
                  <a:srgbClr val="000000"/>
                </a:solidFill>
                <a:cs typeface="Times New Roman" pitchFamily="18" charset="0"/>
              </a:rPr>
              <a:t>student, instructor</a:t>
            </a:r>
            <a:r>
              <a:rPr lang="en-US" sz="1800" dirty="0">
                <a:solidFill>
                  <a:srgbClr val="000000"/>
                </a:solidFill>
                <a:cs typeface="Times New Roman" pitchFamily="18" charset="0"/>
              </a:rPr>
              <a:t>} and {</a:t>
            </a:r>
            <a:r>
              <a:rPr lang="en-US" sz="1800" u="sng" dirty="0">
                <a:solidFill>
                  <a:srgbClr val="000000"/>
                </a:solidFill>
                <a:cs typeface="Times New Roman" pitchFamily="18" charset="0"/>
              </a:rPr>
              <a:t>student, course</a:t>
            </a:r>
            <a:r>
              <a:rPr lang="en-US" sz="1800" dirty="0">
                <a:solidFill>
                  <a:srgbClr val="000000"/>
                </a:solidFill>
                <a:cs typeface="Times New Roman" pitchFamily="18" charset="0"/>
              </a:rPr>
              <a:t>}</a:t>
            </a:r>
          </a:p>
          <a:p>
            <a:pPr marL="990600" lvl="1" indent="-533400">
              <a:buFont typeface="Wingdings" pitchFamily="2" charset="2"/>
              <a:buAutoNum type="arabicPeriod"/>
            </a:pPr>
            <a:r>
              <a:rPr lang="en-US" sz="1800" dirty="0">
                <a:solidFill>
                  <a:srgbClr val="000000"/>
                </a:solidFill>
                <a:cs typeface="Times New Roman" pitchFamily="18" charset="0"/>
              </a:rPr>
              <a:t>{course, </a:t>
            </a:r>
            <a:r>
              <a:rPr lang="en-US" sz="1800" u="sng" dirty="0">
                <a:solidFill>
                  <a:srgbClr val="000000"/>
                </a:solidFill>
                <a:cs typeface="Times New Roman" pitchFamily="18" charset="0"/>
              </a:rPr>
              <a:t>instructor</a:t>
            </a:r>
            <a:r>
              <a:rPr lang="en-US" sz="1800" dirty="0">
                <a:solidFill>
                  <a:srgbClr val="000000"/>
                </a:solidFill>
                <a:cs typeface="Times New Roman" pitchFamily="18" charset="0"/>
              </a:rPr>
              <a:t> } and {</a:t>
            </a:r>
            <a:r>
              <a:rPr lang="en-US" sz="1800" u="sng" dirty="0">
                <a:solidFill>
                  <a:srgbClr val="000000"/>
                </a:solidFill>
                <a:cs typeface="Times New Roman" pitchFamily="18" charset="0"/>
              </a:rPr>
              <a:t>course, student</a:t>
            </a:r>
            <a:r>
              <a:rPr lang="en-US" sz="1800" dirty="0">
                <a:solidFill>
                  <a:srgbClr val="000000"/>
                </a:solidFill>
                <a:cs typeface="Times New Roman" pitchFamily="18" charset="0"/>
              </a:rPr>
              <a:t>}</a:t>
            </a:r>
          </a:p>
          <a:p>
            <a:pPr marL="990600" lvl="1" indent="-533400">
              <a:buFont typeface="Wingdings" pitchFamily="2" charset="2"/>
              <a:buAutoNum type="arabicPeriod"/>
            </a:pPr>
            <a:r>
              <a:rPr lang="en-US" sz="1800" dirty="0">
                <a:cs typeface="Times New Roman" pitchFamily="18" charset="0"/>
              </a:rPr>
              <a:t>{</a:t>
            </a:r>
            <a:r>
              <a:rPr lang="en-US" sz="1800" u="sng" dirty="0">
                <a:cs typeface="Times New Roman" pitchFamily="18" charset="0"/>
              </a:rPr>
              <a:t>instructor</a:t>
            </a:r>
            <a:r>
              <a:rPr lang="en-US" sz="1800" dirty="0">
                <a:cs typeface="Times New Roman" pitchFamily="18" charset="0"/>
              </a:rPr>
              <a:t>, course } and {</a:t>
            </a:r>
            <a:r>
              <a:rPr lang="en-US" sz="1800" u="sng" dirty="0">
                <a:cs typeface="Times New Roman" pitchFamily="18" charset="0"/>
              </a:rPr>
              <a:t>instructor, student</a:t>
            </a:r>
            <a:r>
              <a:rPr lang="en-US" sz="1800" dirty="0">
                <a:cs typeface="Times New Roman" pitchFamily="18" charset="0"/>
              </a:rPr>
              <a:t>}</a:t>
            </a:r>
          </a:p>
          <a:p>
            <a:pPr marL="609600" indent="-609600"/>
            <a:r>
              <a:rPr lang="en-US" sz="1800" dirty="0"/>
              <a:t>All three decompositions will lose fd1. We have to settle for sacrificing the functional dependency preservation. But we </a:t>
            </a:r>
            <a:r>
              <a:rPr lang="en-US" sz="1800" u="sng" dirty="0"/>
              <a:t>cannot</a:t>
            </a:r>
            <a:r>
              <a:rPr lang="en-US" sz="1800" dirty="0"/>
              <a:t> sacrifice the non-</a:t>
            </a:r>
            <a:r>
              <a:rPr lang="en-US" sz="1800" dirty="0" err="1"/>
              <a:t>additivity</a:t>
            </a:r>
            <a:r>
              <a:rPr lang="en-US" sz="1800" dirty="0"/>
              <a:t> property after decomposition.</a:t>
            </a:r>
          </a:p>
          <a:p>
            <a:pPr marL="609600" indent="-609600"/>
            <a:r>
              <a:rPr lang="en-US" sz="1800" dirty="0"/>
              <a:t>Out of the above three, only the 3</a:t>
            </a:r>
            <a:r>
              <a:rPr lang="en-US" sz="1800" baseline="30000" dirty="0"/>
              <a:t>rd</a:t>
            </a:r>
            <a:r>
              <a:rPr lang="en-US" sz="1800" dirty="0"/>
              <a:t> decomposition will not generate spurious </a:t>
            </a:r>
            <a:r>
              <a:rPr lang="en-US" sz="1800" dirty="0" err="1"/>
              <a:t>tuples</a:t>
            </a:r>
            <a:r>
              <a:rPr lang="en-US" sz="1800" dirty="0"/>
              <a:t> after join.(and hence has the non-</a:t>
            </a:r>
            <a:r>
              <a:rPr lang="en-US" sz="1800" dirty="0" err="1"/>
              <a:t>additivity</a:t>
            </a:r>
            <a:r>
              <a:rPr lang="en-US" sz="1800" dirty="0"/>
              <a:t> property).</a:t>
            </a:r>
          </a:p>
          <a:p>
            <a:pPr marL="609600" indent="-609600"/>
            <a:r>
              <a:rPr lang="en-US" sz="1800" dirty="0">
                <a:cs typeface="Times New Roman" pitchFamily="18" charset="0"/>
              </a:rPr>
              <a:t>A test to determine whether a </a:t>
            </a:r>
            <a:r>
              <a:rPr lang="en-US" sz="1800" u="sng" dirty="0">
                <a:cs typeface="Times New Roman" pitchFamily="18" charset="0"/>
              </a:rPr>
              <a:t>binary decomposition</a:t>
            </a:r>
            <a:r>
              <a:rPr lang="en-US" sz="1800" dirty="0">
                <a:cs typeface="Times New Roman" pitchFamily="18" charset="0"/>
              </a:rPr>
              <a:t> (decomposition into two relations) is </a:t>
            </a:r>
            <a:r>
              <a:rPr lang="en-US" sz="1800" dirty="0" err="1">
                <a:cs typeface="Times New Roman" pitchFamily="18" charset="0"/>
              </a:rPr>
              <a:t>nonadditive</a:t>
            </a:r>
            <a:r>
              <a:rPr lang="en-US" sz="1800" dirty="0">
                <a:cs typeface="Times New Roman" pitchFamily="18" charset="0"/>
              </a:rPr>
              <a:t> (lossless) is discussed in section 11.1.4 under Property LJ1. Verify that the third decomposition above meets the property.</a:t>
            </a:r>
          </a:p>
          <a:p>
            <a:pPr marL="990600" lvl="1" indent="-533400">
              <a:buFont typeface="Wingdings" pitchFamily="2" charset="2"/>
              <a:buNone/>
            </a:pPr>
            <a:r>
              <a:rPr lang="en-US" sz="2000" dirty="0"/>
              <a:t> </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F383673A-5323-4CFD-8113-90A014625735}" type="slidenum">
              <a:rPr lang="en-US"/>
              <a:pPr/>
              <a:t>5</a:t>
            </a:fld>
            <a:endParaRPr lang="en-US"/>
          </a:p>
        </p:txBody>
      </p:sp>
      <p:sp>
        <p:nvSpPr>
          <p:cNvPr id="209922" name="Rectangle 2"/>
          <p:cNvSpPr>
            <a:spLocks noGrp="1" noChangeArrowheads="1"/>
          </p:cNvSpPr>
          <p:nvPr>
            <p:ph type="title"/>
          </p:nvPr>
        </p:nvSpPr>
        <p:spPr/>
        <p:txBody>
          <a:bodyPr/>
          <a:lstStyle/>
          <a:p>
            <a:r>
              <a:rPr lang="en-US" sz="3200" b="1">
                <a:cs typeface="Times New Roman" pitchFamily="18" charset="0"/>
              </a:rPr>
              <a:t>1.2 Redundant Information in Tuples and Update Anomalies</a:t>
            </a:r>
            <a:r>
              <a:rPr lang="en-US"/>
              <a:t> </a:t>
            </a:r>
          </a:p>
        </p:txBody>
      </p:sp>
      <p:sp>
        <p:nvSpPr>
          <p:cNvPr id="209923" name="Rectangle 3"/>
          <p:cNvSpPr>
            <a:spLocks noGrp="1" noChangeArrowheads="1"/>
          </p:cNvSpPr>
          <p:nvPr>
            <p:ph type="body" idx="1"/>
          </p:nvPr>
        </p:nvSpPr>
        <p:spPr/>
        <p:txBody>
          <a:bodyPr/>
          <a:lstStyle/>
          <a:p>
            <a:r>
              <a:rPr lang="en-US" sz="2800">
                <a:cs typeface="Times New Roman" pitchFamily="18" charset="0"/>
              </a:rPr>
              <a:t>Mixing attributes of multiple entities may cause problems</a:t>
            </a:r>
          </a:p>
          <a:p>
            <a:r>
              <a:rPr lang="en-US" sz="2800">
                <a:cs typeface="Times New Roman" pitchFamily="18" charset="0"/>
              </a:rPr>
              <a:t>Information is stored redundantly wasting storage</a:t>
            </a:r>
          </a:p>
          <a:p>
            <a:r>
              <a:rPr lang="en-US" sz="2800">
                <a:cs typeface="Times New Roman" pitchFamily="18" charset="0"/>
              </a:rPr>
              <a:t>Problems with update anomalies</a:t>
            </a:r>
          </a:p>
          <a:p>
            <a:pPr lvl="1"/>
            <a:r>
              <a:rPr lang="en-US">
                <a:cs typeface="Times New Roman" pitchFamily="18" charset="0"/>
              </a:rPr>
              <a:t>Insertion anomalies</a:t>
            </a:r>
          </a:p>
          <a:p>
            <a:pPr lvl="1"/>
            <a:r>
              <a:rPr lang="en-US">
                <a:cs typeface="Times New Roman" pitchFamily="18" charset="0"/>
              </a:rPr>
              <a:t>Deletion anomalies</a:t>
            </a:r>
            <a:endParaRPr lang="en-US" sz="2400">
              <a:cs typeface="Times New Roman" pitchFamily="18" charset="0"/>
            </a:endParaRPr>
          </a:p>
          <a:p>
            <a:pPr lvl="1"/>
            <a:r>
              <a:rPr lang="en-US">
                <a:cs typeface="Times New Roman" pitchFamily="18" charset="0"/>
              </a:rPr>
              <a:t>Modification anomalies</a:t>
            </a:r>
            <a:r>
              <a:rPr lang="en-US"/>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E3A7C0AF-EED4-4AF3-942A-4109894FC0D9}" type="slidenum">
              <a:rPr lang="en-US"/>
              <a:pPr/>
              <a:t>6</a:t>
            </a:fld>
            <a:endParaRPr lang="en-US"/>
          </a:p>
        </p:txBody>
      </p:sp>
      <p:sp>
        <p:nvSpPr>
          <p:cNvPr id="210946" name="Rectangle 2"/>
          <p:cNvSpPr>
            <a:spLocks noGrp="1" noChangeArrowheads="1"/>
          </p:cNvSpPr>
          <p:nvPr>
            <p:ph type="title"/>
          </p:nvPr>
        </p:nvSpPr>
        <p:spPr/>
        <p:txBody>
          <a:bodyPr/>
          <a:lstStyle/>
          <a:p>
            <a:r>
              <a:rPr lang="en-US" sz="3600" b="1">
                <a:cs typeface="Times New Roman" pitchFamily="18" charset="0"/>
              </a:rPr>
              <a:t>EXAMPLE OF AN UPDATE ANOMALY (1)</a:t>
            </a:r>
            <a:r>
              <a:rPr lang="en-US"/>
              <a:t> </a:t>
            </a:r>
          </a:p>
        </p:txBody>
      </p:sp>
      <p:sp>
        <p:nvSpPr>
          <p:cNvPr id="210947" name="Rectangle 3"/>
          <p:cNvSpPr>
            <a:spLocks noGrp="1" noChangeArrowheads="1"/>
          </p:cNvSpPr>
          <p:nvPr>
            <p:ph type="body" idx="1"/>
          </p:nvPr>
        </p:nvSpPr>
        <p:spPr/>
        <p:txBody>
          <a:bodyPr/>
          <a:lstStyle/>
          <a:p>
            <a:pPr>
              <a:buFont typeface="Wingdings" pitchFamily="2" charset="2"/>
              <a:buNone/>
            </a:pPr>
            <a:r>
              <a:rPr lang="en-US" sz="2800">
                <a:cs typeface="Times New Roman" pitchFamily="18" charset="0"/>
              </a:rPr>
              <a:t>Consider the relation:</a:t>
            </a:r>
          </a:p>
          <a:p>
            <a:pPr>
              <a:buFont typeface="Wingdings" pitchFamily="2" charset="2"/>
              <a:buNone/>
            </a:pPr>
            <a:r>
              <a:rPr lang="en-US" sz="2400">
                <a:cs typeface="Times New Roman" pitchFamily="18" charset="0"/>
              </a:rPr>
              <a:t>EMP_PROJ ( </a:t>
            </a:r>
            <a:r>
              <a:rPr lang="en-US" sz="2400" u="sng">
                <a:cs typeface="Times New Roman" pitchFamily="18" charset="0"/>
              </a:rPr>
              <a:t>Emp#, Proj#,</a:t>
            </a:r>
            <a:r>
              <a:rPr lang="en-US" sz="2400">
                <a:cs typeface="Times New Roman" pitchFamily="18" charset="0"/>
              </a:rPr>
              <a:t> Ename, Pname, No_hours)</a:t>
            </a:r>
          </a:p>
          <a:p>
            <a:pPr>
              <a:buFont typeface="Wingdings" pitchFamily="2" charset="2"/>
              <a:buNone/>
            </a:pPr>
            <a:r>
              <a:rPr lang="en-US" sz="2800">
                <a:cs typeface="Times New Roman" pitchFamily="18" charset="0"/>
              </a:rPr>
              <a:t> </a:t>
            </a:r>
          </a:p>
          <a:p>
            <a:r>
              <a:rPr lang="en-US" sz="2800" b="1">
                <a:cs typeface="Times New Roman" pitchFamily="18" charset="0"/>
              </a:rPr>
              <a:t>Update Anomaly:</a:t>
            </a:r>
            <a:r>
              <a:rPr lang="en-US" sz="2800">
                <a:cs typeface="Times New Roman" pitchFamily="18" charset="0"/>
              </a:rPr>
              <a:t> Changing the name of  project number P1 from “Billing” to “Customer-Accounting” may cause this update to be made for all 100 employees working on project P1.</a:t>
            </a:r>
            <a:r>
              <a:rPr lang="en-US" sz="2800"/>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r>
              <a:rPr lang="en-US"/>
              <a:t>Chapter 10-</a:t>
            </a:r>
            <a:fld id="{40E73F4A-8E74-4BDB-BA7A-C797214DD8C4}" type="slidenum">
              <a:rPr lang="en-US"/>
              <a:pPr/>
              <a:t>7</a:t>
            </a:fld>
            <a:endParaRPr lang="en-US"/>
          </a:p>
        </p:txBody>
      </p:sp>
      <p:sp>
        <p:nvSpPr>
          <p:cNvPr id="211970" name="Rectangle 2"/>
          <p:cNvSpPr>
            <a:spLocks noGrp="1" noChangeArrowheads="1"/>
          </p:cNvSpPr>
          <p:nvPr>
            <p:ph type="title"/>
          </p:nvPr>
        </p:nvSpPr>
        <p:spPr/>
        <p:txBody>
          <a:bodyPr/>
          <a:lstStyle/>
          <a:p>
            <a:r>
              <a:rPr lang="en-US" sz="3600" b="1">
                <a:cs typeface="Times New Roman" pitchFamily="18" charset="0"/>
              </a:rPr>
              <a:t>EXAMPLE OF AN UPDATE ANOMALY (2)</a:t>
            </a:r>
          </a:p>
        </p:txBody>
      </p:sp>
      <p:sp>
        <p:nvSpPr>
          <p:cNvPr id="211971" name="Rectangle 3"/>
          <p:cNvSpPr>
            <a:spLocks noGrp="1" noChangeArrowheads="1"/>
          </p:cNvSpPr>
          <p:nvPr>
            <p:ph type="body" idx="1"/>
          </p:nvPr>
        </p:nvSpPr>
        <p:spPr/>
        <p:txBody>
          <a:bodyPr/>
          <a:lstStyle/>
          <a:p>
            <a:r>
              <a:rPr lang="en-US" sz="2800" b="1">
                <a:cs typeface="Times New Roman" pitchFamily="18" charset="0"/>
              </a:rPr>
              <a:t>Insert  Anomaly:</a:t>
            </a:r>
            <a:r>
              <a:rPr lang="en-US" sz="2800">
                <a:cs typeface="Times New Roman" pitchFamily="18" charset="0"/>
              </a:rPr>
              <a:t> Cannot insert a project unless an employee is assigned to .</a:t>
            </a:r>
          </a:p>
          <a:p>
            <a:pPr>
              <a:buFont typeface="Wingdings" pitchFamily="2" charset="2"/>
              <a:buNone/>
            </a:pPr>
            <a:r>
              <a:rPr lang="en-US" sz="2800" b="1">
                <a:cs typeface="Times New Roman" pitchFamily="18" charset="0"/>
              </a:rPr>
              <a:t>      </a:t>
            </a:r>
            <a:r>
              <a:rPr lang="en-US" sz="2800" b="1" i="1">
                <a:cs typeface="Times New Roman" pitchFamily="18" charset="0"/>
              </a:rPr>
              <a:t>Inversely </a:t>
            </a:r>
            <a:r>
              <a:rPr lang="en-US" sz="2800">
                <a:cs typeface="Times New Roman" pitchFamily="18" charset="0"/>
              </a:rPr>
              <a:t>- Cannot insert an employee unless an he/she is assigned to a project. </a:t>
            </a:r>
          </a:p>
          <a:p>
            <a:r>
              <a:rPr lang="en-US" sz="2800">
                <a:cs typeface="Times New Roman" pitchFamily="18" charset="0"/>
              </a:rPr>
              <a:t> </a:t>
            </a:r>
            <a:r>
              <a:rPr lang="en-US" sz="2800" b="1">
                <a:cs typeface="Times New Roman" pitchFamily="18" charset="0"/>
              </a:rPr>
              <a:t>Delete Anomaly:</a:t>
            </a:r>
            <a:r>
              <a:rPr lang="en-US" sz="2800">
                <a:cs typeface="Times New Roman" pitchFamily="18" charset="0"/>
              </a:rPr>
              <a:t> When a project is deleted, it will result in deleting all the employees who work on that project. Alternately, if an employee is the sole employee on a project, deleting that employee would result in deleting the corresponding project.</a:t>
            </a:r>
          </a:p>
          <a:p>
            <a:pPr>
              <a:buFont typeface="Wingdings" pitchFamily="2" charset="2"/>
              <a:buNone/>
            </a:pPr>
            <a:endParaRPr lang="en-US" sz="2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p:cNvSpPr>
            <a:spLocks noGrp="1"/>
          </p:cNvSpPr>
          <p:nvPr>
            <p:ph type="sldNum" sz="quarter" idx="10"/>
          </p:nvPr>
        </p:nvSpPr>
        <p:spPr/>
        <p:txBody>
          <a:bodyPr/>
          <a:lstStyle/>
          <a:p>
            <a:r>
              <a:rPr lang="en-US"/>
              <a:t>Chapter 10-</a:t>
            </a:r>
            <a:fld id="{368FFE47-AFD7-4AF7-8229-5B920BBB635F}" type="slidenum">
              <a:rPr lang="en-US"/>
              <a:pPr/>
              <a:t>8</a:t>
            </a:fld>
            <a:endParaRPr lang="en-US"/>
          </a:p>
        </p:txBody>
      </p:sp>
      <p:sp>
        <p:nvSpPr>
          <p:cNvPr id="212994" name="Rectangle 2"/>
          <p:cNvSpPr>
            <a:spLocks noGrp="1" noChangeArrowheads="1"/>
          </p:cNvSpPr>
          <p:nvPr>
            <p:ph type="title"/>
          </p:nvPr>
        </p:nvSpPr>
        <p:spPr/>
        <p:txBody>
          <a:bodyPr/>
          <a:lstStyle/>
          <a:p>
            <a:r>
              <a:rPr lang="en-US" sz="3200"/>
              <a:t>Figure 10.3 Two relation schemas suffering from update anomalies</a:t>
            </a:r>
          </a:p>
        </p:txBody>
      </p:sp>
      <p:sp>
        <p:nvSpPr>
          <p:cNvPr id="213000" name="Text Box 8"/>
          <p:cNvSpPr txBox="1">
            <a:spLocks noChangeArrowheads="1"/>
          </p:cNvSpPr>
          <p:nvPr/>
        </p:nvSpPr>
        <p:spPr bwMode="auto">
          <a:xfrm>
            <a:off x="685800" y="5854700"/>
            <a:ext cx="8178800" cy="457200"/>
          </a:xfrm>
          <a:prstGeom prst="rect">
            <a:avLst/>
          </a:prstGeom>
          <a:noFill/>
          <a:ln w="9525">
            <a:noFill/>
            <a:miter lim="800000"/>
            <a:headEnd/>
            <a:tailEnd/>
          </a:ln>
          <a:effectLst/>
        </p:spPr>
        <p:txBody>
          <a:bodyPr>
            <a:spAutoFit/>
          </a:bodyPr>
          <a:lstStyle/>
          <a:p>
            <a:pPr>
              <a:spcBef>
                <a:spcPct val="50000"/>
              </a:spcBef>
            </a:pPr>
            <a:r>
              <a:rPr lang="en-US" b="1">
                <a:solidFill>
                  <a:schemeClr val="bg2"/>
                </a:solidFill>
              </a:rPr>
              <a:t>Note: The above figure is now called Figure 10.3 in Edition 4</a:t>
            </a:r>
          </a:p>
        </p:txBody>
      </p:sp>
      <p:sp>
        <p:nvSpPr>
          <p:cNvPr id="213002" name="Rectangle 10"/>
          <p:cNvSpPr>
            <a:spLocks noChangeArrowheads="1"/>
          </p:cNvSpPr>
          <p:nvPr/>
        </p:nvSpPr>
        <p:spPr bwMode="auto">
          <a:xfrm>
            <a:off x="1828800" y="1309688"/>
            <a:ext cx="9144000" cy="0"/>
          </a:xfrm>
          <a:prstGeom prst="rect">
            <a:avLst/>
          </a:prstGeom>
          <a:noFill/>
          <a:ln w="9525">
            <a:noFill/>
            <a:miter lim="800000"/>
            <a:headEnd/>
            <a:tailEnd/>
          </a:ln>
          <a:effectLst/>
        </p:spPr>
        <p:txBody>
          <a:bodyPr>
            <a:spAutoFit/>
          </a:bodyPr>
          <a:lstStyle/>
          <a:p>
            <a:endParaRPr lang="en-US"/>
          </a:p>
        </p:txBody>
      </p:sp>
      <p:pic>
        <p:nvPicPr>
          <p:cNvPr id="213001" name="Picture 9" descr="ch14_elmasri"/>
          <p:cNvPicPr>
            <a:picLocks noChangeAspect="1" noChangeArrowheads="1"/>
          </p:cNvPicPr>
          <p:nvPr/>
        </p:nvPicPr>
        <p:blipFill>
          <a:blip r:embed="rId2"/>
          <a:srcRect/>
          <a:stretch>
            <a:fillRect/>
          </a:stretch>
        </p:blipFill>
        <p:spPr bwMode="auto">
          <a:xfrm>
            <a:off x="1828800" y="1981200"/>
            <a:ext cx="5803900" cy="3567113"/>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3"/>
          <p:cNvSpPr>
            <a:spLocks noGrp="1"/>
          </p:cNvSpPr>
          <p:nvPr>
            <p:ph type="sldNum" sz="quarter" idx="10"/>
          </p:nvPr>
        </p:nvSpPr>
        <p:spPr/>
        <p:txBody>
          <a:bodyPr/>
          <a:lstStyle/>
          <a:p>
            <a:r>
              <a:rPr lang="en-US"/>
              <a:t>Chapter 10-</a:t>
            </a:r>
            <a:fld id="{8DDC65E0-4FF0-4935-8403-3210A4E9F9D7}" type="slidenum">
              <a:rPr lang="en-US"/>
              <a:pPr/>
              <a:t>9</a:t>
            </a:fld>
            <a:endParaRPr lang="en-US"/>
          </a:p>
        </p:txBody>
      </p:sp>
      <p:sp>
        <p:nvSpPr>
          <p:cNvPr id="254978" name="Rectangle 2"/>
          <p:cNvSpPr>
            <a:spLocks noGrp="1" noChangeArrowheads="1"/>
          </p:cNvSpPr>
          <p:nvPr>
            <p:ph type="title"/>
          </p:nvPr>
        </p:nvSpPr>
        <p:spPr>
          <a:xfrm>
            <a:off x="685800" y="444500"/>
            <a:ext cx="8178800" cy="1143000"/>
          </a:xfrm>
        </p:spPr>
        <p:txBody>
          <a:bodyPr/>
          <a:lstStyle/>
          <a:p>
            <a:r>
              <a:rPr lang="en-US" sz="3200"/>
              <a:t>Figure 10.4 Example States for </a:t>
            </a:r>
            <a:r>
              <a:rPr lang="en-US" sz="2800"/>
              <a:t>EMP_DEPT</a:t>
            </a:r>
            <a:r>
              <a:rPr lang="en-US" sz="3200"/>
              <a:t> and </a:t>
            </a:r>
            <a:r>
              <a:rPr lang="en-US" sz="2800"/>
              <a:t>EMP_PROJ</a:t>
            </a:r>
            <a:endParaRPr lang="en-US"/>
          </a:p>
        </p:txBody>
      </p:sp>
      <p:pic>
        <p:nvPicPr>
          <p:cNvPr id="254980" name="Picture 4" descr="D:\BMP\ch14_elmasri04.bmp"/>
          <p:cNvPicPr>
            <a:picLocks noChangeAspect="1" noChangeArrowheads="1"/>
          </p:cNvPicPr>
          <p:nvPr/>
        </p:nvPicPr>
        <p:blipFill>
          <a:blip r:embed="rId2"/>
          <a:srcRect/>
          <a:stretch>
            <a:fillRect/>
          </a:stretch>
        </p:blipFill>
        <p:spPr bwMode="auto">
          <a:xfrm>
            <a:off x="381000" y="1587500"/>
            <a:ext cx="8763000" cy="4495800"/>
          </a:xfrm>
          <a:prstGeom prst="rect">
            <a:avLst/>
          </a:prstGeom>
          <a:noFill/>
        </p:spPr>
      </p:pic>
      <p:sp>
        <p:nvSpPr>
          <p:cNvPr id="254981" name="Text Box 5"/>
          <p:cNvSpPr txBox="1">
            <a:spLocks noChangeArrowheads="1"/>
          </p:cNvSpPr>
          <p:nvPr/>
        </p:nvSpPr>
        <p:spPr bwMode="auto">
          <a:xfrm>
            <a:off x="685800" y="5854700"/>
            <a:ext cx="8178800" cy="457200"/>
          </a:xfrm>
          <a:prstGeom prst="rect">
            <a:avLst/>
          </a:prstGeom>
          <a:noFill/>
          <a:ln w="9525">
            <a:noFill/>
            <a:miter lim="800000"/>
            <a:headEnd/>
            <a:tailEnd/>
          </a:ln>
          <a:effectLst/>
        </p:spPr>
        <p:txBody>
          <a:bodyPr>
            <a:spAutoFit/>
          </a:bodyPr>
          <a:lstStyle/>
          <a:p>
            <a:pPr>
              <a:spcBef>
                <a:spcPct val="50000"/>
              </a:spcBef>
            </a:pPr>
            <a:r>
              <a:rPr lang="en-US" b="1">
                <a:solidFill>
                  <a:schemeClr val="bg2"/>
                </a:solidFill>
              </a:rPr>
              <a:t>Note: The above figure is now called Figure 10.4 in Edition 4</a:t>
            </a:r>
          </a:p>
        </p:txBody>
      </p:sp>
    </p:spTree>
  </p:cSld>
  <p:clrMapOvr>
    <a:masterClrMapping/>
  </p:clrMapOvr>
</p:sld>
</file>

<file path=ppt/theme/theme1.xml><?xml version="1.0" encoding="utf-8"?>
<a:theme xmlns:a="http://schemas.openxmlformats.org/drawingml/2006/main" name="Soaring">
  <a:themeElements>
    <a:clrScheme name="">
      <a:dk1>
        <a:srgbClr val="000000"/>
      </a:dk1>
      <a:lt1>
        <a:srgbClr val="FFFFFF"/>
      </a:lt1>
      <a:dk2>
        <a:srgbClr val="3366CC"/>
      </a:dk2>
      <a:lt2>
        <a:srgbClr val="FFCC66"/>
      </a:lt2>
      <a:accent1>
        <a:srgbClr val="00FFFF"/>
      </a:accent1>
      <a:accent2>
        <a:srgbClr val="3366FF"/>
      </a:accent2>
      <a:accent3>
        <a:srgbClr val="ADB8E2"/>
      </a:accent3>
      <a:accent4>
        <a:srgbClr val="DADADA"/>
      </a:accent4>
      <a:accent5>
        <a:srgbClr val="AAFFFF"/>
      </a:accent5>
      <a:accent6>
        <a:srgbClr val="2D5CE7"/>
      </a:accent6>
      <a:hlink>
        <a:srgbClr val="FF0033"/>
      </a:hlink>
      <a:folHlink>
        <a:srgbClr val="FFFF00"/>
      </a:folHlink>
    </a:clrScheme>
    <a:fontScheme name="Soaring">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Soaring 1">
        <a:dk1>
          <a:srgbClr val="000000"/>
        </a:dk1>
        <a:lt1>
          <a:srgbClr val="FFFFFF"/>
        </a:lt1>
        <a:dk2>
          <a:srgbClr val="0000FF"/>
        </a:dk2>
        <a:lt2>
          <a:srgbClr val="FFCC66"/>
        </a:lt2>
        <a:accent1>
          <a:srgbClr val="00FFFF"/>
        </a:accent1>
        <a:accent2>
          <a:srgbClr val="3366FF"/>
        </a:accent2>
        <a:accent3>
          <a:srgbClr val="AAAAFF"/>
        </a:accent3>
        <a:accent4>
          <a:srgbClr val="DADADA"/>
        </a:accent4>
        <a:accent5>
          <a:srgbClr val="AAFFFF"/>
        </a:accent5>
        <a:accent6>
          <a:srgbClr val="2D5CE7"/>
        </a:accent6>
        <a:hlink>
          <a:srgbClr val="FF0033"/>
        </a:hlink>
        <a:folHlink>
          <a:srgbClr val="FFFF00"/>
        </a:folHlink>
      </a:clrScheme>
      <a:clrMap bg1="dk2" tx1="lt1" bg2="dk1" tx2="lt2" accent1="accent1" accent2="accent2" accent3="accent3" accent4="accent4" accent5="accent5" accent6="accent6" hlink="hlink" folHlink="folHlink"/>
    </a:extraClrScheme>
    <a:extraClrScheme>
      <a:clrScheme name="Soaring 2">
        <a:dk1>
          <a:srgbClr val="000000"/>
        </a:dk1>
        <a:lt1>
          <a:srgbClr val="FFFFFF"/>
        </a:lt1>
        <a:dk2>
          <a:srgbClr val="000000"/>
        </a:dk2>
        <a:lt2>
          <a:srgbClr val="CCECFF"/>
        </a:lt2>
        <a:accent1>
          <a:srgbClr val="6699FF"/>
        </a:accent1>
        <a:accent2>
          <a:srgbClr val="66CCFF"/>
        </a:accent2>
        <a:accent3>
          <a:srgbClr val="FFFFFF"/>
        </a:accent3>
        <a:accent4>
          <a:srgbClr val="000000"/>
        </a:accent4>
        <a:accent5>
          <a:srgbClr val="B8CAFF"/>
        </a:accent5>
        <a:accent6>
          <a:srgbClr val="5CB9E7"/>
        </a:accent6>
        <a:hlink>
          <a:srgbClr val="CC99FF"/>
        </a:hlink>
        <a:folHlink>
          <a:srgbClr val="00CCCC"/>
        </a:folHlink>
      </a:clrScheme>
      <a:clrMap bg1="lt1" tx1="dk1" bg2="lt2" tx2="dk2" accent1="accent1" accent2="accent2" accent3="accent3" accent4="accent4" accent5="accent5" accent6="accent6" hlink="hlink" folHlink="folHlink"/>
    </a:extraClrScheme>
    <a:extraClrScheme>
      <a:clrScheme name="Soaring 3">
        <a:dk1>
          <a:srgbClr val="000000"/>
        </a:dk1>
        <a:lt1>
          <a:srgbClr val="FFFFFF"/>
        </a:lt1>
        <a:dk2>
          <a:srgbClr val="000000"/>
        </a:dk2>
        <a:lt2>
          <a:srgbClr val="FFFFFF"/>
        </a:lt2>
        <a:accent1>
          <a:srgbClr val="CBCBCB"/>
        </a:accent1>
        <a:accent2>
          <a:srgbClr val="EAEAEA"/>
        </a:accent2>
        <a:accent3>
          <a:srgbClr val="FFFFFF"/>
        </a:accent3>
        <a:accent4>
          <a:srgbClr val="000000"/>
        </a:accent4>
        <a:accent5>
          <a:srgbClr val="E2E2E2"/>
        </a:accent5>
        <a:accent6>
          <a:srgbClr val="D4D4D4"/>
        </a:accent6>
        <a:hlink>
          <a:srgbClr val="5F5F5F"/>
        </a:hlink>
        <a:folHlink>
          <a:srgbClr val="969696"/>
        </a:folHlink>
      </a:clrScheme>
      <a:clrMap bg1="lt1" tx1="dk1" bg2="lt2" tx2="dk2" accent1="accent1" accent2="accent2" accent3="accent3" accent4="accent4" accent5="accent5" accent6="accent6" hlink="hlink" folHlink="folHlink"/>
    </a:extraClrScheme>
    <a:extraClrScheme>
      <a:clrScheme name="Soaring 4">
        <a:dk1>
          <a:srgbClr val="000000"/>
        </a:dk1>
        <a:lt1>
          <a:srgbClr val="FFFFFF"/>
        </a:lt1>
        <a:dk2>
          <a:srgbClr val="008080"/>
        </a:dk2>
        <a:lt2>
          <a:srgbClr val="FFCC66"/>
        </a:lt2>
        <a:accent1>
          <a:srgbClr val="0099CC"/>
        </a:accent1>
        <a:accent2>
          <a:srgbClr val="009999"/>
        </a:accent2>
        <a:accent3>
          <a:srgbClr val="AAC0C0"/>
        </a:accent3>
        <a:accent4>
          <a:srgbClr val="DADADA"/>
        </a:accent4>
        <a:accent5>
          <a:srgbClr val="AACAE2"/>
        </a:accent5>
        <a:accent6>
          <a:srgbClr val="008A8A"/>
        </a:accent6>
        <a:hlink>
          <a:srgbClr val="6600CC"/>
        </a:hlink>
        <a:folHlink>
          <a:srgbClr val="FFFF00"/>
        </a:folHlink>
      </a:clrScheme>
      <a:clrMap bg1="dk2" tx1="lt1" bg2="dk1" tx2="lt2" accent1="accent1" accent2="accent2" accent3="accent3" accent4="accent4" accent5="accent5" accent6="accent6" hlink="hlink" folHlink="folHlink"/>
    </a:extraClrScheme>
    <a:extraClrScheme>
      <a:clrScheme name="Soaring 5">
        <a:dk1>
          <a:srgbClr val="000000"/>
        </a:dk1>
        <a:lt1>
          <a:srgbClr val="FFFFFF"/>
        </a:lt1>
        <a:dk2>
          <a:srgbClr val="993300"/>
        </a:dk2>
        <a:lt2>
          <a:srgbClr val="FFCC66"/>
        </a:lt2>
        <a:accent1>
          <a:srgbClr val="FF6633"/>
        </a:accent1>
        <a:accent2>
          <a:srgbClr val="CC6600"/>
        </a:accent2>
        <a:accent3>
          <a:srgbClr val="CAADAA"/>
        </a:accent3>
        <a:accent4>
          <a:srgbClr val="DADADA"/>
        </a:accent4>
        <a:accent5>
          <a:srgbClr val="FFB8AD"/>
        </a:accent5>
        <a:accent6>
          <a:srgbClr val="B95C00"/>
        </a:accent6>
        <a:hlink>
          <a:srgbClr val="CC0000"/>
        </a:hlink>
        <a:folHlink>
          <a:srgbClr val="FFFF0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Office\Templates\Presentation Designs\Blueprint.pot</Template>
  <TotalTime>5295</TotalTime>
  <Words>2030</Words>
  <Application>Microsoft PowerPoint</Application>
  <PresentationFormat>On-screen Show (4:3)</PresentationFormat>
  <Paragraphs>270</Paragraphs>
  <Slides>46</Slides>
  <Notes>0</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Soaring</vt:lpstr>
      <vt:lpstr>1 Informal Design Guidelines for Relational Databases (1)</vt:lpstr>
      <vt:lpstr>Informal Design Guidelines for Relational Databases (2)</vt:lpstr>
      <vt:lpstr>1.1 Semantics of the Relation Attributes </vt:lpstr>
      <vt:lpstr>Figure 10.1 A simplified COMPANY relational database schema</vt:lpstr>
      <vt:lpstr>1.2 Redundant Information in Tuples and Update Anomalies </vt:lpstr>
      <vt:lpstr>EXAMPLE OF AN UPDATE ANOMALY (1) </vt:lpstr>
      <vt:lpstr>EXAMPLE OF AN UPDATE ANOMALY (2)</vt:lpstr>
      <vt:lpstr>Figure 10.3 Two relation schemas suffering from update anomalies</vt:lpstr>
      <vt:lpstr>Figure 10.4 Example States for EMP_DEPT and EMP_PROJ</vt:lpstr>
      <vt:lpstr>Guideline to Redundant Information in Tuples and Update Anomalies</vt:lpstr>
      <vt:lpstr>1.3 Null Values in Tuples </vt:lpstr>
      <vt:lpstr>1.4 Spurious Tuples </vt:lpstr>
      <vt:lpstr>Spurious Tuples (2)</vt:lpstr>
      <vt:lpstr>2.1  Functional Dependencies (1) </vt:lpstr>
      <vt:lpstr>Functional Dependencies (2)</vt:lpstr>
      <vt:lpstr>Examples of FD constraints (1) </vt:lpstr>
      <vt:lpstr>Examples of FD constraints (2)</vt:lpstr>
      <vt:lpstr>2.2 Inference Rules for FDs (1) </vt:lpstr>
      <vt:lpstr>Inference Rules for FDs (2)</vt:lpstr>
      <vt:lpstr>Inference Rules for FDs (3)</vt:lpstr>
      <vt:lpstr>2.3 Equivalence of Sets of FDs </vt:lpstr>
      <vt:lpstr>2.4 Minimal Sets of FDs (1)</vt:lpstr>
      <vt:lpstr>Minimal Sets of FDs (2)</vt:lpstr>
      <vt:lpstr>3 Normal Forms Based on Primary Keys </vt:lpstr>
      <vt:lpstr>3.1 Normalization of Relations (1)</vt:lpstr>
      <vt:lpstr>Normalization of Relations (2)</vt:lpstr>
      <vt:lpstr>3.2 Practical Use of Normal Forms</vt:lpstr>
      <vt:lpstr>3.3 Definitions of Keys and Attributes  Participating in Keys (1)</vt:lpstr>
      <vt:lpstr>Definitions of Keys and Attributes  Participating in Keys (2)</vt:lpstr>
      <vt:lpstr>3.2 First Normal Form </vt:lpstr>
      <vt:lpstr>Figure 10.8 Normalization into 1NF</vt:lpstr>
      <vt:lpstr>Figure 10.9 Normalization nested relations into 1NF</vt:lpstr>
      <vt:lpstr>3.3 Second Normal Form (1) </vt:lpstr>
      <vt:lpstr>Second Normal Form (2)</vt:lpstr>
      <vt:lpstr>Figure 10.10 Normalizing into 2NF and 3NF</vt:lpstr>
      <vt:lpstr>3.4 Third Normal Form (1)</vt:lpstr>
      <vt:lpstr>Third Normal Form (2)</vt:lpstr>
      <vt:lpstr>Figure 10.10 Normalizing into 2NF and 3NF</vt:lpstr>
      <vt:lpstr>4 General Normal Form Definitions (For Multiple Keys) (1)</vt:lpstr>
      <vt:lpstr>Figure 10.11 Normalization into 2NF and 3NF</vt:lpstr>
      <vt:lpstr>General Normal Form Definitions (2)</vt:lpstr>
      <vt:lpstr>5 BCNF (Boyce-Codd Normal Form) </vt:lpstr>
      <vt:lpstr>Boyce-Codd normal form</vt:lpstr>
      <vt:lpstr>Figure 10.13 a relation TEACH that is in 3NF but not in BCNF</vt:lpstr>
      <vt:lpstr>Achieving the BCNF by Decomposition (1)</vt:lpstr>
      <vt:lpstr>Achieving the BCNF by Decomposition (2)</vt:lpstr>
    </vt:vector>
  </TitlesOfParts>
  <Company>Addsion-Wesley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Fundamentals of Database Systems</dc:title>
  <dc:creator>Shamkant B. Navathe</dc:creator>
  <cp:lastModifiedBy>Gopakumar</cp:lastModifiedBy>
  <cp:revision>327</cp:revision>
  <cp:lastPrinted>2001-05-28T10:10:18Z</cp:lastPrinted>
  <dcterms:created xsi:type="dcterms:W3CDTF">1998-07-18T17:10:54Z</dcterms:created>
  <dcterms:modified xsi:type="dcterms:W3CDTF">2014-11-21T04:35:19Z</dcterms:modified>
</cp:coreProperties>
</file>

<file path=docProps/thumbnail.jpeg>
</file>